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6858000" cx="12192000"/>
  <p:notesSz cx="6858000" cy="9144000"/>
  <p:embeddedFontLs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4" roundtripDataSignature="AMtx7mjzzl5k1IdHm0PohoL/swX0/mYMS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26D2F5-92FA-48D3-933A-3490B7516E02}">
  <a:tblStyle styleId="{8426D2F5-92FA-48D3-933A-3490B7516E02}"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5.jpg>
</file>

<file path=ppt/media/image26.jpg>
</file>

<file path=ppt/media/image27.png>
</file>

<file path=ppt/media/image28.png>
</file>

<file path=ppt/media/image29.png>
</file>

<file path=ppt/media/image3.png>
</file>

<file path=ppt/media/image30.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40d34f23d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g340d34f23d1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40d34f23d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g340d34f23d1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40d34f23d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g340d34f23d1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40d34f23d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340d34f23d1_0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40d34f23d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g340d34f23d1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40d34f23d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g340d34f23d1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40d34f23d1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340d34f23d1_0_1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40d34f23d1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g340d34f23d1_0_1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40d34f23d1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g340d34f23d1_0_1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40d34f23d1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g340d34f23d1_0_1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40d34f23d1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340d34f23d1_0_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40d34f23d1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g340d34f23d1_0_1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4423aab25d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g34423aab25d_1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40d34f23d1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g340d34f23d1_0_2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40d34f23d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340d34f23d1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40d34f23d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340d34f23d1_0_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1" name="Shape 11"/>
        <p:cNvGrpSpPr/>
        <p:nvPr/>
      </p:nvGrpSpPr>
      <p:grpSpPr>
        <a:xfrm>
          <a:off x="0" y="0"/>
          <a:ext cx="0" cy="0"/>
          <a:chOff x="0" y="0"/>
          <a:chExt cx="0" cy="0"/>
        </a:xfrm>
      </p:grpSpPr>
      <p:sp>
        <p:nvSpPr>
          <p:cNvPr id="12" name="Google Shape;12;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 name="Google Shape;14;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68" name="Shape 68"/>
        <p:cNvGrpSpPr/>
        <p:nvPr/>
      </p:nvGrpSpPr>
      <p:grpSpPr>
        <a:xfrm>
          <a:off x="0" y="0"/>
          <a:ext cx="0" cy="0"/>
          <a:chOff x="0" y="0"/>
          <a:chExt cx="0" cy="0"/>
        </a:xfrm>
      </p:grpSpPr>
      <p:sp>
        <p:nvSpPr>
          <p:cNvPr id="69" name="Google Shape;69;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74" name="Shape 74"/>
        <p:cNvGrpSpPr/>
        <p:nvPr/>
      </p:nvGrpSpPr>
      <p:grpSpPr>
        <a:xfrm>
          <a:off x="0" y="0"/>
          <a:ext cx="0" cy="0"/>
          <a:chOff x="0" y="0"/>
          <a:chExt cx="0" cy="0"/>
        </a:xfrm>
      </p:grpSpPr>
      <p:sp>
        <p:nvSpPr>
          <p:cNvPr id="75" name="Google Shape;75;p2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7" name="Shape 17"/>
        <p:cNvGrpSpPr/>
        <p:nvPr/>
      </p:nvGrpSpPr>
      <p:grpSpPr>
        <a:xfrm>
          <a:off x="0" y="0"/>
          <a:ext cx="0" cy="0"/>
          <a:chOff x="0" y="0"/>
          <a:chExt cx="0" cy="0"/>
        </a:xfrm>
      </p:grpSpPr>
      <p:sp>
        <p:nvSpPr>
          <p:cNvPr id="18" name="Google Shape;18;p1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0" name="Google Shape;20;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3" name="Shape 23"/>
        <p:cNvGrpSpPr/>
        <p:nvPr/>
      </p:nvGrpSpPr>
      <p:grpSpPr>
        <a:xfrm>
          <a:off x="0" y="0"/>
          <a:ext cx="0" cy="0"/>
          <a:chOff x="0" y="0"/>
          <a:chExt cx="0" cy="0"/>
        </a:xfrm>
      </p:grpSpPr>
      <p:sp>
        <p:nvSpPr>
          <p:cNvPr id="24" name="Google Shape;24;p1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29" name="Shape 29"/>
        <p:cNvGrpSpPr/>
        <p:nvPr/>
      </p:nvGrpSpPr>
      <p:grpSpPr>
        <a:xfrm>
          <a:off x="0" y="0"/>
          <a:ext cx="0" cy="0"/>
          <a:chOff x="0" y="0"/>
          <a:chExt cx="0" cy="0"/>
        </a:xfrm>
      </p:grpSpPr>
      <p:sp>
        <p:nvSpPr>
          <p:cNvPr id="30" name="Google Shape;30;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36" name="Shape 36"/>
        <p:cNvGrpSpPr/>
        <p:nvPr/>
      </p:nvGrpSpPr>
      <p:grpSpPr>
        <a:xfrm>
          <a:off x="0" y="0"/>
          <a:ext cx="0" cy="0"/>
          <a:chOff x="0" y="0"/>
          <a:chExt cx="0" cy="0"/>
        </a:xfrm>
      </p:grpSpPr>
      <p:sp>
        <p:nvSpPr>
          <p:cNvPr id="37" name="Google Shape;37;p15"/>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45" name="Shape 45"/>
        <p:cNvGrpSpPr/>
        <p:nvPr/>
      </p:nvGrpSpPr>
      <p:grpSpPr>
        <a:xfrm>
          <a:off x="0" y="0"/>
          <a:ext cx="0" cy="0"/>
          <a:chOff x="0" y="0"/>
          <a:chExt cx="0" cy="0"/>
        </a:xfrm>
      </p:grpSpPr>
      <p:sp>
        <p:nvSpPr>
          <p:cNvPr id="46" name="Google Shape;46;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0" name="Shape 50"/>
        <p:cNvGrpSpPr/>
        <p:nvPr/>
      </p:nvGrpSpPr>
      <p:grpSpPr>
        <a:xfrm>
          <a:off x="0" y="0"/>
          <a:ext cx="0" cy="0"/>
          <a:chOff x="0" y="0"/>
          <a:chExt cx="0" cy="0"/>
        </a:xfrm>
      </p:grpSpPr>
      <p:sp>
        <p:nvSpPr>
          <p:cNvPr id="51" name="Google Shape;51;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4" name="Shape 54"/>
        <p:cNvGrpSpPr/>
        <p:nvPr/>
      </p:nvGrpSpPr>
      <p:grpSpPr>
        <a:xfrm>
          <a:off x="0" y="0"/>
          <a:ext cx="0" cy="0"/>
          <a:chOff x="0" y="0"/>
          <a:chExt cx="0" cy="0"/>
        </a:xfrm>
      </p:grpSpPr>
      <p:sp>
        <p:nvSpPr>
          <p:cNvPr id="55" name="Google Shape;55;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1" name="Shape 61"/>
        <p:cNvGrpSpPr/>
        <p:nvPr/>
      </p:nvGrpSpPr>
      <p:grpSpPr>
        <a:xfrm>
          <a:off x="0" y="0"/>
          <a:ext cx="0" cy="0"/>
          <a:chOff x="0" y="0"/>
          <a:chExt cx="0" cy="0"/>
        </a:xfrm>
      </p:grpSpPr>
      <p:sp>
        <p:nvSpPr>
          <p:cNvPr id="62" name="Google Shape;62;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9"/>
          <p:cNvSpPr/>
          <p:nvPr>
            <p:ph idx="2" type="pic"/>
          </p:nvPr>
        </p:nvSpPr>
        <p:spPr>
          <a:xfrm>
            <a:off x="5183188" y="987425"/>
            <a:ext cx="6172200" cy="4873625"/>
          </a:xfrm>
          <a:prstGeom prst="rect">
            <a:avLst/>
          </a:prstGeom>
          <a:noFill/>
          <a:ln>
            <a:noFill/>
          </a:ln>
        </p:spPr>
      </p:sp>
      <p:sp>
        <p:nvSpPr>
          <p:cNvPr id="64" name="Google Shape;64;p1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jpg"/><Relationship Id="rId4" Type="http://schemas.openxmlformats.org/officeDocument/2006/relationships/image" Target="../media/image15.png"/><Relationship Id="rId5"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jpg"/><Relationship Id="rId4" Type="http://schemas.openxmlformats.org/officeDocument/2006/relationships/image" Target="../media/image15.png"/><Relationship Id="rId5"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jpg"/><Relationship Id="rId4" Type="http://schemas.openxmlformats.org/officeDocument/2006/relationships/image" Target="../media/image15.png"/><Relationship Id="rId5"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jpg"/><Relationship Id="rId4" Type="http://schemas.openxmlformats.org/officeDocument/2006/relationships/image" Target="../media/image15.png"/><Relationship Id="rId5"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jpg"/><Relationship Id="rId4" Type="http://schemas.openxmlformats.org/officeDocument/2006/relationships/image" Target="../media/image15.png"/><Relationship Id="rId5"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jp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7.png"/><Relationship Id="rId5"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0.jp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0.jp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0.jpg"/><Relationship Id="rId4" Type="http://schemas.openxmlformats.org/officeDocument/2006/relationships/image" Target="../media/image22.png"/><Relationship Id="rId5"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0.jpg"/><Relationship Id="rId4" Type="http://schemas.openxmlformats.org/officeDocument/2006/relationships/image" Target="../media/image26.jpg"/><Relationship Id="rId5" Type="http://schemas.openxmlformats.org/officeDocument/2006/relationships/image" Target="../media/image2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image" Target="../media/image3.png"/><Relationship Id="rId5"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5.png"/><Relationship Id="rId5"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6.png"/><Relationship Id="rId5"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9.png"/><Relationship Id="rId5" Type="http://schemas.openxmlformats.org/officeDocument/2006/relationships/image" Target="../media/image30.png"/><Relationship Id="rId6"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15.png"/><Relationship Id="rId5" Type="http://schemas.openxmlformats.org/officeDocument/2006/relationships/image" Target="../media/image12.png"/><Relationship Id="rId6"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jp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jpg"/><Relationship Id="rId4" Type="http://schemas.openxmlformats.org/officeDocument/2006/relationships/image" Target="../media/image15.png"/><Relationship Id="rId5"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descr="A group of women looking at a computer&#10;&#10;Description automatically generated" id="84" name="Google Shape;84;p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85" name="Google Shape;85;p1"/>
          <p:cNvSpPr txBox="1"/>
          <p:nvPr/>
        </p:nvSpPr>
        <p:spPr>
          <a:xfrm>
            <a:off x="726600" y="4221425"/>
            <a:ext cx="3252900" cy="6465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en-US" sz="1200">
                <a:solidFill>
                  <a:srgbClr val="FFFFFF"/>
                </a:solidFill>
              </a:rPr>
              <a:t>Cristina Quintero Escobar</a:t>
            </a:r>
            <a:endParaRPr sz="1200">
              <a:solidFill>
                <a:srgbClr val="FFFFFF"/>
              </a:solidFill>
            </a:endParaRPr>
          </a:p>
          <a:p>
            <a:pPr indent="0" lvl="0" marL="0" rtl="0" algn="ctr">
              <a:spcBef>
                <a:spcPts val="0"/>
              </a:spcBef>
              <a:spcAft>
                <a:spcPts val="0"/>
              </a:spcAft>
              <a:buClr>
                <a:schemeClr val="dk1"/>
              </a:buClr>
              <a:buSzPts val="1100"/>
              <a:buFont typeface="Arial"/>
              <a:buNone/>
            </a:pPr>
            <a:r>
              <a:rPr lang="en-US" sz="1200">
                <a:solidFill>
                  <a:srgbClr val="FFFFFF"/>
                </a:solidFill>
              </a:rPr>
              <a:t>Silvia Juliana Macias Parra</a:t>
            </a:r>
            <a:endParaRPr sz="1200">
              <a:solidFill>
                <a:srgbClr val="FFFFFF"/>
              </a:solidFill>
            </a:endParaRPr>
          </a:p>
          <a:p>
            <a:pPr indent="0" lvl="0" marL="0" rtl="0" algn="ctr">
              <a:spcBef>
                <a:spcPts val="0"/>
              </a:spcBef>
              <a:spcAft>
                <a:spcPts val="0"/>
              </a:spcAft>
              <a:buClr>
                <a:schemeClr val="dk1"/>
              </a:buClr>
              <a:buSzPts val="1100"/>
              <a:buFont typeface="Arial"/>
              <a:buNone/>
            </a:pPr>
            <a:r>
              <a:rPr lang="en-US" sz="1200">
                <a:solidFill>
                  <a:schemeClr val="lt1"/>
                </a:solidFill>
              </a:rPr>
              <a:t>Gedny Libeth Hernández Montoya</a:t>
            </a:r>
            <a:endParaRPr sz="1500">
              <a:solidFill>
                <a:srgbClr val="FFFFFF"/>
              </a:solidFill>
            </a:endParaRPr>
          </a:p>
        </p:txBody>
      </p:sp>
      <p:pic>
        <p:nvPicPr>
          <p:cNvPr id="86" name="Google Shape;86;p1"/>
          <p:cNvPicPr preferRelativeResize="0"/>
          <p:nvPr/>
        </p:nvPicPr>
        <p:blipFill rotWithShape="1">
          <a:blip r:embed="rId4">
            <a:alphaModFix/>
          </a:blip>
          <a:srcRect b="0" l="0" r="0" t="0"/>
          <a:stretch/>
        </p:blipFill>
        <p:spPr>
          <a:xfrm>
            <a:off x="893435" y="3583085"/>
            <a:ext cx="2715709" cy="45719"/>
          </a:xfrm>
          <a:prstGeom prst="rect">
            <a:avLst/>
          </a:prstGeom>
          <a:noFill/>
          <a:ln>
            <a:noFill/>
          </a:ln>
        </p:spPr>
      </p:pic>
      <p:sp>
        <p:nvSpPr>
          <p:cNvPr id="87" name="Google Shape;87;p1"/>
          <p:cNvSpPr txBox="1"/>
          <p:nvPr/>
        </p:nvSpPr>
        <p:spPr>
          <a:xfrm>
            <a:off x="481950" y="1535200"/>
            <a:ext cx="5521200" cy="14007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1400"/>
              </a:spcAft>
              <a:buClr>
                <a:schemeClr val="dk1"/>
              </a:buClr>
              <a:buSzPts val="1100"/>
              <a:buFont typeface="Arial"/>
              <a:buNone/>
            </a:pPr>
            <a:r>
              <a:rPr b="1" lang="en-US" sz="1700">
                <a:solidFill>
                  <a:schemeClr val="lt1"/>
                </a:solidFill>
              </a:rPr>
              <a:t>MODELO PARA LA IDENTIFICACIÓN DE PATRONES CRÍTICOS EN SALUD MENTAL,QUE PROMUEVAN PROGRAMAS DE PROMOCIÓN Y DE PREVENCIÓN CON ENFOQUE DE GÉNERO EN EL DEPARTAMENTO DE CALDAS.</a:t>
            </a:r>
            <a:endParaRPr b="1" sz="1700">
              <a:solidFill>
                <a:schemeClr val="lt1"/>
              </a:solidFill>
            </a:endParaRPr>
          </a:p>
        </p:txBody>
      </p:sp>
      <p:sp>
        <p:nvSpPr>
          <p:cNvPr id="88" name="Google Shape;88;p1"/>
          <p:cNvSpPr txBox="1"/>
          <p:nvPr/>
        </p:nvSpPr>
        <p:spPr>
          <a:xfrm>
            <a:off x="893425" y="3082500"/>
            <a:ext cx="3252900" cy="3540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1400"/>
              </a:spcAft>
              <a:buClr>
                <a:schemeClr val="dk1"/>
              </a:buClr>
              <a:buSzPts val="1100"/>
              <a:buFont typeface="Arial"/>
              <a:buNone/>
            </a:pPr>
            <a:r>
              <a:rPr b="1" lang="en-US" sz="1700">
                <a:solidFill>
                  <a:schemeClr val="accent3"/>
                </a:solidFill>
              </a:rPr>
              <a:t>MODELO NO SUPERVISADO</a:t>
            </a:r>
            <a:endParaRPr b="1" sz="1700">
              <a:solidFill>
                <a:schemeClr val="accent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descr="A screenshot of a computer&#10;&#10;Description automatically generated" id="165" name="Google Shape;165;g340d34f23d1_0_19"/>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66" name="Google Shape;166;g340d34f23d1_0_19"/>
          <p:cNvSpPr txBox="1"/>
          <p:nvPr/>
        </p:nvSpPr>
        <p:spPr>
          <a:xfrm>
            <a:off x="1136878" y="1333891"/>
            <a:ext cx="60945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A08EF1"/>
                </a:solidFill>
                <a:latin typeface="Arial"/>
                <a:ea typeface="Arial"/>
                <a:cs typeface="Arial"/>
                <a:sym typeface="Arial"/>
              </a:rPr>
              <a:t>Metodología</a:t>
            </a:r>
            <a:endParaRPr/>
          </a:p>
          <a:p>
            <a:pPr indent="0" lvl="0" marL="0" marR="0" rtl="0" algn="l">
              <a:spcBef>
                <a:spcPts val="0"/>
              </a:spcBef>
              <a:spcAft>
                <a:spcPts val="0"/>
              </a:spcAft>
              <a:buNone/>
            </a:pPr>
            <a:r>
              <a:t/>
            </a:r>
            <a:endParaRPr b="1" sz="1800">
              <a:solidFill>
                <a:srgbClr val="A08EF1"/>
              </a:solidFill>
              <a:latin typeface="Arial"/>
              <a:ea typeface="Arial"/>
              <a:cs typeface="Arial"/>
              <a:sym typeface="Arial"/>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pic>
        <p:nvPicPr>
          <p:cNvPr id="167" name="Google Shape;167;g340d34f23d1_0_19" title="Imagen 1.png"/>
          <p:cNvPicPr preferRelativeResize="0"/>
          <p:nvPr/>
        </p:nvPicPr>
        <p:blipFill>
          <a:blip r:embed="rId4">
            <a:alphaModFix/>
          </a:blip>
          <a:stretch>
            <a:fillRect/>
          </a:stretch>
        </p:blipFill>
        <p:spPr>
          <a:xfrm>
            <a:off x="3631526" y="134575"/>
            <a:ext cx="6450850" cy="5912024"/>
          </a:xfrm>
          <a:prstGeom prst="rect">
            <a:avLst/>
          </a:prstGeom>
          <a:noFill/>
          <a:ln>
            <a:noFill/>
          </a:ln>
        </p:spPr>
      </p:pic>
      <p:sp>
        <p:nvSpPr>
          <p:cNvPr id="168" name="Google Shape;168;g340d34f23d1_0_19"/>
          <p:cNvSpPr txBox="1"/>
          <p:nvPr/>
        </p:nvSpPr>
        <p:spPr>
          <a:xfrm>
            <a:off x="162125" y="2257300"/>
            <a:ext cx="3000000" cy="24135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1200"/>
              </a:spcBef>
              <a:spcAft>
                <a:spcPts val="0"/>
              </a:spcAft>
              <a:buClr>
                <a:schemeClr val="dk1"/>
              </a:buClr>
              <a:buSzPts val="1600"/>
              <a:buChar char="❖"/>
            </a:pPr>
            <a:r>
              <a:rPr b="1" lang="en-US" sz="1600">
                <a:solidFill>
                  <a:schemeClr val="dk1"/>
                </a:solidFill>
              </a:rPr>
              <a:t>Hallazgos Clave:</a:t>
            </a:r>
            <a:endParaRPr b="1"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Existen </a:t>
            </a:r>
            <a:r>
              <a:rPr b="1" lang="en-US" sz="1600">
                <a:solidFill>
                  <a:schemeClr val="dk1"/>
                </a:solidFill>
              </a:rPr>
              <a:t>asociaciones fuertes</a:t>
            </a:r>
            <a:r>
              <a:rPr lang="en-US" sz="1600">
                <a:solidFill>
                  <a:schemeClr val="dk1"/>
                </a:solidFill>
              </a:rPr>
              <a:t> entre ciertas categorías diagnósticas y el género.</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La ubicación geográfica influye en la cantidad de casos reportados.</a:t>
            </a:r>
            <a:endParaRPr sz="16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descr="A screenshot of a computer&#10;&#10;Description automatically generated" id="173" name="Google Shape;173;g340d34f23d1_0_49"/>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74" name="Google Shape;174;g340d34f23d1_0_49"/>
          <p:cNvSpPr txBox="1"/>
          <p:nvPr/>
        </p:nvSpPr>
        <p:spPr>
          <a:xfrm>
            <a:off x="3409550" y="0"/>
            <a:ext cx="21510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A08EF1"/>
                </a:solidFill>
                <a:latin typeface="Arial"/>
                <a:ea typeface="Arial"/>
                <a:cs typeface="Arial"/>
                <a:sym typeface="Arial"/>
              </a:rPr>
              <a:t>Metodología</a:t>
            </a:r>
            <a:endParaRPr/>
          </a:p>
          <a:p>
            <a:pPr indent="0" lvl="0" marL="0" marR="0" rtl="0" algn="l">
              <a:spcBef>
                <a:spcPts val="0"/>
              </a:spcBef>
              <a:spcAft>
                <a:spcPts val="0"/>
              </a:spcAft>
              <a:buNone/>
            </a:pPr>
            <a:r>
              <a:t/>
            </a:r>
            <a:endParaRPr b="1" sz="1800">
              <a:solidFill>
                <a:srgbClr val="A08EF1"/>
              </a:solidFill>
              <a:latin typeface="Arial"/>
              <a:ea typeface="Arial"/>
              <a:cs typeface="Arial"/>
              <a:sym typeface="Arial"/>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pic>
        <p:nvPicPr>
          <p:cNvPr id="175" name="Google Shape;175;g340d34f23d1_0_49"/>
          <p:cNvPicPr preferRelativeResize="0"/>
          <p:nvPr/>
        </p:nvPicPr>
        <p:blipFill rotWithShape="1">
          <a:blip r:embed="rId4">
            <a:alphaModFix/>
          </a:blip>
          <a:srcRect b="12172" l="16878" r="13691" t="0"/>
          <a:stretch/>
        </p:blipFill>
        <p:spPr>
          <a:xfrm>
            <a:off x="827200" y="3088225"/>
            <a:ext cx="1419575" cy="2079200"/>
          </a:xfrm>
          <a:prstGeom prst="rect">
            <a:avLst/>
          </a:prstGeom>
          <a:noFill/>
          <a:ln>
            <a:noFill/>
          </a:ln>
        </p:spPr>
      </p:pic>
      <p:pic>
        <p:nvPicPr>
          <p:cNvPr id="176" name="Google Shape;176;g340d34f23d1_0_49" title="Imagen 2.png"/>
          <p:cNvPicPr preferRelativeResize="0"/>
          <p:nvPr/>
        </p:nvPicPr>
        <p:blipFill>
          <a:blip r:embed="rId5">
            <a:alphaModFix/>
          </a:blip>
          <a:stretch>
            <a:fillRect/>
          </a:stretch>
        </p:blipFill>
        <p:spPr>
          <a:xfrm>
            <a:off x="1524000" y="550324"/>
            <a:ext cx="9970446" cy="51674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descr="A screenshot of a computer&#10;&#10;Description automatically generated" id="181" name="Google Shape;181;g340d34f23d1_0_56"/>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82" name="Google Shape;182;g340d34f23d1_0_56"/>
          <p:cNvSpPr txBox="1"/>
          <p:nvPr/>
        </p:nvSpPr>
        <p:spPr>
          <a:xfrm>
            <a:off x="1136878" y="1333891"/>
            <a:ext cx="60945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A08EF1"/>
                </a:solidFill>
                <a:latin typeface="Arial"/>
                <a:ea typeface="Arial"/>
                <a:cs typeface="Arial"/>
                <a:sym typeface="Arial"/>
              </a:rPr>
              <a:t>Metodología</a:t>
            </a:r>
            <a:endParaRPr/>
          </a:p>
          <a:p>
            <a:pPr indent="0" lvl="0" marL="0" marR="0" rtl="0" algn="l">
              <a:spcBef>
                <a:spcPts val="0"/>
              </a:spcBef>
              <a:spcAft>
                <a:spcPts val="0"/>
              </a:spcAft>
              <a:buNone/>
            </a:pPr>
            <a:r>
              <a:t/>
            </a:r>
            <a:endParaRPr b="1" sz="1800">
              <a:solidFill>
                <a:srgbClr val="A08EF1"/>
              </a:solidFill>
              <a:latin typeface="Arial"/>
              <a:ea typeface="Arial"/>
              <a:cs typeface="Arial"/>
              <a:sym typeface="Arial"/>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pic>
        <p:nvPicPr>
          <p:cNvPr id="183" name="Google Shape;183;g340d34f23d1_0_56"/>
          <p:cNvPicPr preferRelativeResize="0"/>
          <p:nvPr/>
        </p:nvPicPr>
        <p:blipFill rotWithShape="1">
          <a:blip r:embed="rId4">
            <a:alphaModFix/>
          </a:blip>
          <a:srcRect b="12172" l="16878" r="13691" t="0"/>
          <a:stretch/>
        </p:blipFill>
        <p:spPr>
          <a:xfrm>
            <a:off x="827200" y="3088225"/>
            <a:ext cx="1419575" cy="2079200"/>
          </a:xfrm>
          <a:prstGeom prst="rect">
            <a:avLst/>
          </a:prstGeom>
          <a:noFill/>
          <a:ln>
            <a:noFill/>
          </a:ln>
        </p:spPr>
      </p:pic>
      <p:pic>
        <p:nvPicPr>
          <p:cNvPr id="184" name="Google Shape;184;g340d34f23d1_0_56"/>
          <p:cNvPicPr preferRelativeResize="0"/>
          <p:nvPr/>
        </p:nvPicPr>
        <p:blipFill>
          <a:blip r:embed="rId5">
            <a:alphaModFix/>
          </a:blip>
          <a:stretch>
            <a:fillRect/>
          </a:stretch>
        </p:blipFill>
        <p:spPr>
          <a:xfrm>
            <a:off x="2863850" y="510375"/>
            <a:ext cx="7891974" cy="5197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descr="A screenshot of a computer&#10;&#10;Description automatically generated" id="189" name="Google Shape;189;g340d34f23d1_0_6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90" name="Google Shape;190;g340d34f23d1_0_63"/>
          <p:cNvSpPr txBox="1"/>
          <p:nvPr/>
        </p:nvSpPr>
        <p:spPr>
          <a:xfrm>
            <a:off x="1941203" y="296716"/>
            <a:ext cx="60945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A08EF1"/>
                </a:solidFill>
                <a:latin typeface="Arial"/>
                <a:ea typeface="Arial"/>
                <a:cs typeface="Arial"/>
                <a:sym typeface="Arial"/>
              </a:rPr>
              <a:t>Metodología</a:t>
            </a:r>
            <a:endParaRPr/>
          </a:p>
          <a:p>
            <a:pPr indent="0" lvl="0" marL="0" marR="0" rtl="0" algn="l">
              <a:spcBef>
                <a:spcPts val="0"/>
              </a:spcBef>
              <a:spcAft>
                <a:spcPts val="0"/>
              </a:spcAft>
              <a:buNone/>
            </a:pPr>
            <a:r>
              <a:t/>
            </a:r>
            <a:endParaRPr b="1" sz="1800">
              <a:solidFill>
                <a:srgbClr val="A08EF1"/>
              </a:solidFill>
              <a:latin typeface="Arial"/>
              <a:ea typeface="Arial"/>
              <a:cs typeface="Arial"/>
              <a:sym typeface="Arial"/>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pic>
        <p:nvPicPr>
          <p:cNvPr id="191" name="Google Shape;191;g340d34f23d1_0_63"/>
          <p:cNvPicPr preferRelativeResize="0"/>
          <p:nvPr/>
        </p:nvPicPr>
        <p:blipFill rotWithShape="1">
          <a:blip r:embed="rId4">
            <a:alphaModFix/>
          </a:blip>
          <a:srcRect b="12172" l="16878" r="13691" t="0"/>
          <a:stretch/>
        </p:blipFill>
        <p:spPr>
          <a:xfrm>
            <a:off x="827200" y="3088225"/>
            <a:ext cx="1419575" cy="2079200"/>
          </a:xfrm>
          <a:prstGeom prst="rect">
            <a:avLst/>
          </a:prstGeom>
          <a:noFill/>
          <a:ln>
            <a:noFill/>
          </a:ln>
        </p:spPr>
      </p:pic>
      <p:pic>
        <p:nvPicPr>
          <p:cNvPr id="192" name="Google Shape;192;g340d34f23d1_0_63"/>
          <p:cNvPicPr preferRelativeResize="0"/>
          <p:nvPr/>
        </p:nvPicPr>
        <p:blipFill>
          <a:blip r:embed="rId5">
            <a:alphaModFix/>
          </a:blip>
          <a:stretch>
            <a:fillRect/>
          </a:stretch>
        </p:blipFill>
        <p:spPr>
          <a:xfrm>
            <a:off x="2428875" y="771525"/>
            <a:ext cx="8508650" cy="51759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descr="A screenshot of a computer&#10;&#10;Description automatically generated" id="197" name="Google Shape;197;g340d34f23d1_0_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98" name="Google Shape;198;g340d34f23d1_0_1"/>
          <p:cNvSpPr txBox="1"/>
          <p:nvPr/>
        </p:nvSpPr>
        <p:spPr>
          <a:xfrm>
            <a:off x="163203" y="1609041"/>
            <a:ext cx="60945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A08EF1"/>
                </a:solidFill>
                <a:latin typeface="Arial"/>
                <a:ea typeface="Arial"/>
                <a:cs typeface="Arial"/>
                <a:sym typeface="Arial"/>
              </a:rPr>
              <a:t>Metodología</a:t>
            </a:r>
            <a:endParaRPr/>
          </a:p>
          <a:p>
            <a:pPr indent="0" lvl="0" marL="0" marR="0" rtl="0" algn="l">
              <a:spcBef>
                <a:spcPts val="0"/>
              </a:spcBef>
              <a:spcAft>
                <a:spcPts val="0"/>
              </a:spcAft>
              <a:buNone/>
            </a:pPr>
            <a:r>
              <a:t/>
            </a:r>
            <a:endParaRPr b="1" sz="1800">
              <a:solidFill>
                <a:srgbClr val="A08EF1"/>
              </a:solidFill>
              <a:latin typeface="Arial"/>
              <a:ea typeface="Arial"/>
              <a:cs typeface="Arial"/>
              <a:sym typeface="Arial"/>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pic>
        <p:nvPicPr>
          <p:cNvPr id="199" name="Google Shape;199;g340d34f23d1_0_1"/>
          <p:cNvPicPr preferRelativeResize="0"/>
          <p:nvPr/>
        </p:nvPicPr>
        <p:blipFill rotWithShape="1">
          <a:blip r:embed="rId4">
            <a:alphaModFix/>
          </a:blip>
          <a:srcRect b="12172" l="16878" r="13691" t="0"/>
          <a:stretch/>
        </p:blipFill>
        <p:spPr>
          <a:xfrm flipH="1">
            <a:off x="10304575" y="3373975"/>
            <a:ext cx="1419575" cy="2079200"/>
          </a:xfrm>
          <a:prstGeom prst="rect">
            <a:avLst/>
          </a:prstGeom>
          <a:noFill/>
          <a:ln>
            <a:noFill/>
          </a:ln>
        </p:spPr>
      </p:pic>
      <p:pic>
        <p:nvPicPr>
          <p:cNvPr id="200" name="Google Shape;200;g340d34f23d1_0_1"/>
          <p:cNvPicPr preferRelativeResize="0"/>
          <p:nvPr/>
        </p:nvPicPr>
        <p:blipFill>
          <a:blip r:embed="rId5">
            <a:alphaModFix/>
          </a:blip>
          <a:stretch>
            <a:fillRect/>
          </a:stretch>
        </p:blipFill>
        <p:spPr>
          <a:xfrm>
            <a:off x="2340700" y="84675"/>
            <a:ext cx="7798100" cy="5997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descr="A screenshot of a computer&#10;&#10;Description automatically generated" id="205" name="Google Shape;205;g340d34f23d1_0_7"/>
          <p:cNvPicPr preferRelativeResize="0"/>
          <p:nvPr/>
        </p:nvPicPr>
        <p:blipFill rotWithShape="1">
          <a:blip r:embed="rId3">
            <a:alphaModFix/>
          </a:blip>
          <a:srcRect b="0" l="0" r="0" t="0"/>
          <a:stretch/>
        </p:blipFill>
        <p:spPr>
          <a:xfrm>
            <a:off x="0" y="-1776650"/>
            <a:ext cx="15350501" cy="8634651"/>
          </a:xfrm>
          <a:prstGeom prst="rect">
            <a:avLst/>
          </a:prstGeom>
          <a:noFill/>
          <a:ln>
            <a:noFill/>
          </a:ln>
        </p:spPr>
      </p:pic>
      <p:sp>
        <p:nvSpPr>
          <p:cNvPr id="206" name="Google Shape;206;g340d34f23d1_0_7"/>
          <p:cNvSpPr txBox="1"/>
          <p:nvPr/>
        </p:nvSpPr>
        <p:spPr>
          <a:xfrm>
            <a:off x="5461228" y="-1211209"/>
            <a:ext cx="6094500" cy="877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300">
                <a:solidFill>
                  <a:srgbClr val="A08EF1"/>
                </a:solidFill>
                <a:latin typeface="Arial"/>
                <a:ea typeface="Arial"/>
                <a:cs typeface="Arial"/>
                <a:sym typeface="Arial"/>
              </a:rPr>
              <a:t>Metodología</a:t>
            </a:r>
            <a:endParaRPr sz="2900"/>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sp>
        <p:nvSpPr>
          <p:cNvPr id="207" name="Google Shape;207;g340d34f23d1_0_7"/>
          <p:cNvSpPr txBox="1"/>
          <p:nvPr/>
        </p:nvSpPr>
        <p:spPr>
          <a:xfrm>
            <a:off x="1056375" y="389025"/>
            <a:ext cx="13847100" cy="4778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rPr lang="en-US" sz="1800"/>
              <a:t>Se realizó al inicio, mediante la organización de la información y acorde a la disponibilidad de la misma, teniendo en cuenta que algunas columnas tenían información incompleta, lo cual no generaba una métrica. Por tanto, se tomó la decisión de eliminar el 20% de la información inicial, la cual estaba ubicada en dos columnas de la base de datos inicial, para garantizar la calidad del análisis o el modelado.</a:t>
            </a:r>
            <a:endParaRPr sz="1200">
              <a:solidFill>
                <a:schemeClr val="dk1"/>
              </a:solidFill>
              <a:highlight>
                <a:srgbClr val="FAFAFA"/>
              </a:highlight>
            </a:endParaRPr>
          </a:p>
          <a:p>
            <a:pPr indent="0" lvl="0" marL="0" rtl="0" algn="l">
              <a:lnSpc>
                <a:spcPct val="115000"/>
              </a:lnSpc>
              <a:spcBef>
                <a:spcPts val="1400"/>
              </a:spcBef>
              <a:spcAft>
                <a:spcPts val="0"/>
              </a:spcAft>
              <a:buNone/>
            </a:pPr>
            <a:r>
              <a:rPr b="1" lang="en-US" sz="1900">
                <a:solidFill>
                  <a:schemeClr val="accent1"/>
                </a:solidFill>
              </a:rPr>
              <a:t>Importancia del Preprocesamiento de Datos</a:t>
            </a:r>
            <a:endParaRPr b="1" sz="1900">
              <a:solidFill>
                <a:schemeClr val="accent1"/>
              </a:solidFill>
            </a:endParaRPr>
          </a:p>
          <a:p>
            <a:pPr indent="-342900" lvl="0" marL="457200" rtl="0" algn="l">
              <a:lnSpc>
                <a:spcPct val="115000"/>
              </a:lnSpc>
              <a:spcBef>
                <a:spcPts val="1200"/>
              </a:spcBef>
              <a:spcAft>
                <a:spcPts val="0"/>
              </a:spcAft>
              <a:buSzPts val="1800"/>
              <a:buChar char="●"/>
            </a:pPr>
            <a:r>
              <a:rPr lang="en-US" sz="1800"/>
              <a:t>Antes de aplicar </a:t>
            </a:r>
            <a:r>
              <a:rPr b="1" lang="en-US" sz="1800"/>
              <a:t>K-Means</a:t>
            </a:r>
            <a:r>
              <a:rPr lang="en-US" sz="1800"/>
              <a:t>, los datos deben estar limpios y en formato numérico.</a:t>
            </a:r>
            <a:endParaRPr sz="1800"/>
          </a:p>
          <a:p>
            <a:pPr indent="-342900" lvl="0" marL="457200" rtl="0" algn="l">
              <a:lnSpc>
                <a:spcPct val="115000"/>
              </a:lnSpc>
              <a:spcBef>
                <a:spcPts val="0"/>
              </a:spcBef>
              <a:spcAft>
                <a:spcPts val="0"/>
              </a:spcAft>
              <a:buSzPts val="1800"/>
              <a:buChar char="●"/>
            </a:pPr>
            <a:r>
              <a:rPr lang="en-US" sz="1800"/>
              <a:t>Se eliminaron </a:t>
            </a:r>
            <a:r>
              <a:rPr b="1" lang="en-US" sz="1800"/>
              <a:t>errores, valores nulos y datos inconsistentes</a:t>
            </a:r>
            <a:r>
              <a:rPr lang="en-US" sz="1800"/>
              <a:t>.</a:t>
            </a:r>
            <a:endParaRPr sz="1800"/>
          </a:p>
          <a:p>
            <a:pPr indent="-342900" lvl="0" marL="457200" rtl="0" algn="l">
              <a:lnSpc>
                <a:spcPct val="115000"/>
              </a:lnSpc>
              <a:spcBef>
                <a:spcPts val="0"/>
              </a:spcBef>
              <a:spcAft>
                <a:spcPts val="0"/>
              </a:spcAft>
              <a:buSzPts val="1800"/>
              <a:buChar char="●"/>
            </a:pPr>
            <a:r>
              <a:rPr lang="en-US" sz="1800"/>
              <a:t>Se aplicó </a:t>
            </a:r>
            <a:r>
              <a:rPr b="1" lang="en-US" sz="1800"/>
              <a:t>codificación de variables categóricas</a:t>
            </a:r>
            <a:r>
              <a:rPr lang="en-US" sz="1800"/>
              <a:t> para que el modelo las entienda.</a:t>
            </a:r>
            <a:endParaRPr sz="1800"/>
          </a:p>
          <a:p>
            <a:pPr indent="0" lvl="0" marL="0" rtl="0" algn="l">
              <a:lnSpc>
                <a:spcPct val="115000"/>
              </a:lnSpc>
              <a:spcBef>
                <a:spcPts val="1400"/>
              </a:spcBef>
              <a:spcAft>
                <a:spcPts val="0"/>
              </a:spcAft>
              <a:buNone/>
            </a:pPr>
            <a:r>
              <a:rPr b="1" lang="en-US" sz="2000">
                <a:solidFill>
                  <a:schemeClr val="accent1"/>
                </a:solidFill>
              </a:rPr>
              <a:t>Pasos Claves:</a:t>
            </a:r>
            <a:endParaRPr b="1" sz="2000">
              <a:solidFill>
                <a:schemeClr val="accent1"/>
              </a:solidFill>
            </a:endParaRPr>
          </a:p>
          <a:p>
            <a:pPr indent="0" lvl="0" marL="0" rtl="0" algn="l">
              <a:lnSpc>
                <a:spcPct val="115000"/>
              </a:lnSpc>
              <a:spcBef>
                <a:spcPts val="1400"/>
              </a:spcBef>
              <a:spcAft>
                <a:spcPts val="0"/>
              </a:spcAft>
              <a:buNone/>
            </a:pPr>
            <a:r>
              <a:rPr b="1" lang="en-US" sz="1800"/>
              <a:t>Eliminación de datos:</a:t>
            </a:r>
            <a:endParaRPr b="1" sz="1800"/>
          </a:p>
          <a:p>
            <a:pPr indent="-342900" lvl="0" marL="457200" rtl="0" algn="l">
              <a:lnSpc>
                <a:spcPct val="115000"/>
              </a:lnSpc>
              <a:spcBef>
                <a:spcPts val="1200"/>
              </a:spcBef>
              <a:spcAft>
                <a:spcPts val="0"/>
              </a:spcAft>
              <a:buSzPts val="1800"/>
              <a:buChar char="●"/>
            </a:pPr>
            <a:r>
              <a:rPr lang="en-US" sz="1800"/>
              <a:t>Eliminación de valores nulos y duplicados.</a:t>
            </a:r>
            <a:endParaRPr sz="1800"/>
          </a:p>
          <a:p>
            <a:pPr indent="-342900" lvl="0" marL="457200" rtl="0" algn="l">
              <a:lnSpc>
                <a:spcPct val="115000"/>
              </a:lnSpc>
              <a:spcBef>
                <a:spcPts val="0"/>
              </a:spcBef>
              <a:spcAft>
                <a:spcPts val="0"/>
              </a:spcAft>
              <a:buSzPts val="1800"/>
              <a:buChar char="●"/>
            </a:pPr>
            <a:r>
              <a:rPr lang="en-US" sz="1800"/>
              <a:t>Corrección de valores atípicos y estandarización de texto.</a:t>
            </a:r>
            <a:endParaRPr sz="1800"/>
          </a:p>
          <a:p>
            <a:pPr indent="0" lvl="0" marL="457200" rtl="0" algn="l">
              <a:lnSpc>
                <a:spcPct val="115000"/>
              </a:lnSpc>
              <a:spcBef>
                <a:spcPts val="1200"/>
              </a:spcBef>
              <a:spcAft>
                <a:spcPts val="1200"/>
              </a:spcAft>
              <a:buNone/>
            </a:pPr>
            <a:r>
              <a:t/>
            </a:r>
            <a:endParaRPr sz="1600"/>
          </a:p>
        </p:txBody>
      </p:sp>
      <p:sp>
        <p:nvSpPr>
          <p:cNvPr id="208" name="Google Shape;208;g340d34f23d1_0_7"/>
          <p:cNvSpPr txBox="1"/>
          <p:nvPr/>
        </p:nvSpPr>
        <p:spPr>
          <a:xfrm>
            <a:off x="1841950" y="-318687"/>
            <a:ext cx="30000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US" sz="2100">
                <a:solidFill>
                  <a:schemeClr val="accent1"/>
                </a:solidFill>
              </a:rPr>
              <a:t> </a:t>
            </a:r>
            <a:r>
              <a:rPr b="1" lang="en-US" sz="2100">
                <a:solidFill>
                  <a:schemeClr val="accent1"/>
                </a:solidFill>
              </a:rPr>
              <a:t>Limpieza de Datos:</a:t>
            </a:r>
            <a:endParaRPr sz="1700">
              <a:solidFill>
                <a:schemeClr val="accen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descr="A screenshot of a computer&#10;&#10;Description automatically generated" id="213" name="Google Shape;213;g340d34f23d1_0_142"/>
          <p:cNvPicPr preferRelativeResize="0"/>
          <p:nvPr/>
        </p:nvPicPr>
        <p:blipFill rotWithShape="1">
          <a:blip r:embed="rId3">
            <a:alphaModFix/>
          </a:blip>
          <a:srcRect b="0" l="0" r="0" t="0"/>
          <a:stretch/>
        </p:blipFill>
        <p:spPr>
          <a:xfrm>
            <a:off x="0" y="-1776650"/>
            <a:ext cx="15350501" cy="8634651"/>
          </a:xfrm>
          <a:prstGeom prst="rect">
            <a:avLst/>
          </a:prstGeom>
          <a:noFill/>
          <a:ln>
            <a:noFill/>
          </a:ln>
        </p:spPr>
      </p:pic>
      <p:sp>
        <p:nvSpPr>
          <p:cNvPr id="214" name="Google Shape;214;g340d34f23d1_0_142"/>
          <p:cNvSpPr txBox="1"/>
          <p:nvPr/>
        </p:nvSpPr>
        <p:spPr>
          <a:xfrm>
            <a:off x="3232378" y="-953809"/>
            <a:ext cx="60945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A08EF1"/>
                </a:solidFill>
                <a:latin typeface="Arial"/>
                <a:ea typeface="Arial"/>
                <a:cs typeface="Arial"/>
                <a:sym typeface="Arial"/>
              </a:rPr>
              <a:t>Metodología</a:t>
            </a:r>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pic>
        <p:nvPicPr>
          <p:cNvPr id="215" name="Google Shape;215;g340d34f23d1_0_142"/>
          <p:cNvPicPr preferRelativeResize="0"/>
          <p:nvPr/>
        </p:nvPicPr>
        <p:blipFill rotWithShape="1">
          <a:blip r:embed="rId4">
            <a:alphaModFix/>
          </a:blip>
          <a:srcRect b="12172" l="16878" r="13691" t="0"/>
          <a:stretch/>
        </p:blipFill>
        <p:spPr>
          <a:xfrm>
            <a:off x="827200" y="3088225"/>
            <a:ext cx="1419575" cy="2079200"/>
          </a:xfrm>
          <a:prstGeom prst="rect">
            <a:avLst/>
          </a:prstGeom>
          <a:noFill/>
          <a:ln>
            <a:noFill/>
          </a:ln>
        </p:spPr>
      </p:pic>
      <p:graphicFrame>
        <p:nvGraphicFramePr>
          <p:cNvPr id="216" name="Google Shape;216;g340d34f23d1_0_142"/>
          <p:cNvGraphicFramePr/>
          <p:nvPr/>
        </p:nvGraphicFramePr>
        <p:xfrm>
          <a:off x="3933825" y="3329675"/>
          <a:ext cx="3000000" cy="3000000"/>
        </p:xfrm>
        <a:graphic>
          <a:graphicData uri="http://schemas.openxmlformats.org/drawingml/2006/table">
            <a:tbl>
              <a:tblPr>
                <a:noFill/>
                <a:tableStyleId>{8426D2F5-92FA-48D3-933A-3490B7516E02}</a:tableStyleId>
              </a:tblPr>
              <a:tblGrid>
                <a:gridCol w="1152525"/>
                <a:gridCol w="1333500"/>
                <a:gridCol w="1409700"/>
                <a:gridCol w="285750"/>
                <a:gridCol w="1314450"/>
              </a:tblGrid>
              <a:tr h="190500">
                <a:tc>
                  <a:txBody>
                    <a:bodyPr/>
                    <a:lstStyle/>
                    <a:p>
                      <a:pPr indent="0" lvl="0" marL="0" rtl="0" algn="l">
                        <a:spcBef>
                          <a:spcPts val="0"/>
                        </a:spcBef>
                        <a:spcAft>
                          <a:spcPts val="0"/>
                        </a:spcAft>
                        <a:buNone/>
                      </a:pPr>
                      <a:r>
                        <a:rPr lang="en-US"/>
                        <a:t>Género_Femenino</a:t>
                      </a:r>
                      <a:endParaRPr/>
                    </a:p>
                  </a:txBody>
                  <a:tcPr marT="91425" marB="91425" marR="91425" marL="91425"/>
                </a:tc>
                <a:tc>
                  <a:txBody>
                    <a:bodyPr/>
                    <a:lstStyle/>
                    <a:p>
                      <a:pPr indent="0" lvl="0" marL="0" rtl="0" algn="l">
                        <a:spcBef>
                          <a:spcPts val="0"/>
                        </a:spcBef>
                        <a:spcAft>
                          <a:spcPts val="0"/>
                        </a:spcAft>
                        <a:buNone/>
                      </a:pPr>
                      <a:r>
                        <a:rPr lang="en-US"/>
                        <a:t>Ubicación_LaDorada</a:t>
                      </a:r>
                      <a:endParaRPr/>
                    </a:p>
                  </a:txBody>
                  <a:tcPr marT="91425" marB="91425" marR="91425" marL="91425"/>
                </a:tc>
                <a:tc>
                  <a:txBody>
                    <a:bodyPr/>
                    <a:lstStyle/>
                    <a:p>
                      <a:pPr indent="0" lvl="0" marL="0" rtl="0" algn="l">
                        <a:spcBef>
                          <a:spcPts val="0"/>
                        </a:spcBef>
                        <a:spcAft>
                          <a:spcPts val="0"/>
                        </a:spcAft>
                        <a:buNone/>
                      </a:pPr>
                      <a:r>
                        <a:rPr lang="en-US"/>
                        <a:t>Diagnóstico_Ansiedad</a:t>
                      </a:r>
                      <a:endParaRPr/>
                    </a:p>
                  </a:txBody>
                  <a:tcPr marT="91425" marB="91425" marR="91425" marL="91425"/>
                </a:tc>
                <a:tc>
                  <a:txBody>
                    <a:bodyPr/>
                    <a:lstStyle/>
                    <a:p>
                      <a:pPr indent="0" lvl="0" marL="0" rtl="0" algn="l">
                        <a:spcBef>
                          <a:spcPts val="0"/>
                        </a:spcBef>
                        <a:spcAft>
                          <a:spcPts val="0"/>
                        </a:spcAft>
                        <a:buNone/>
                      </a:pPr>
                      <a:r>
                        <a:rPr lang="en-US"/>
                        <a:t>Año</a:t>
                      </a:r>
                      <a:endParaRPr/>
                    </a:p>
                  </a:txBody>
                  <a:tcPr marT="91425" marB="91425" marR="91425" marL="91425"/>
                </a:tc>
                <a:tc>
                  <a:txBody>
                    <a:bodyPr/>
                    <a:lstStyle/>
                    <a:p>
                      <a:pPr indent="0" lvl="0" marL="0" rtl="0" algn="l">
                        <a:spcBef>
                          <a:spcPts val="0"/>
                        </a:spcBef>
                        <a:spcAft>
                          <a:spcPts val="0"/>
                        </a:spcAft>
                        <a:buNone/>
                      </a:pPr>
                      <a:r>
                        <a:rPr lang="en-US"/>
                        <a:t>Casos_Normalizados</a:t>
                      </a:r>
                      <a:endParaRPr/>
                    </a:p>
                  </a:txBody>
                  <a:tcPr marT="91425" marB="91425" marR="91425" marL="91425"/>
                </a:tc>
              </a:tr>
              <a:tr h="190500">
                <a:tc>
                  <a:txBody>
                    <a:bodyPr/>
                    <a:lstStyle/>
                    <a:p>
                      <a:pPr indent="0" lvl="0" marL="0" rtl="0" algn="l">
                        <a:spcBef>
                          <a:spcPts val="0"/>
                        </a:spcBef>
                        <a:spcAft>
                          <a:spcPts val="0"/>
                        </a:spcAft>
                        <a:buNone/>
                      </a:pPr>
                      <a:r>
                        <a:rPr lang="en-US"/>
                        <a:t>1</a:t>
                      </a:r>
                      <a:endParaRPr/>
                    </a:p>
                  </a:txBody>
                  <a:tcPr marT="91425" marB="91425" marR="91425" marL="91425"/>
                </a:tc>
                <a:tc>
                  <a:txBody>
                    <a:bodyPr/>
                    <a:lstStyle/>
                    <a:p>
                      <a:pPr indent="0" lvl="0" marL="0" rtl="0" algn="l">
                        <a:spcBef>
                          <a:spcPts val="0"/>
                        </a:spcBef>
                        <a:spcAft>
                          <a:spcPts val="0"/>
                        </a:spcAft>
                        <a:buNone/>
                      </a:pPr>
                      <a:r>
                        <a:rPr lang="en-US"/>
                        <a:t>1</a:t>
                      </a:r>
                      <a:endParaRPr/>
                    </a:p>
                  </a:txBody>
                  <a:tcPr marT="91425" marB="91425" marR="91425" marL="91425"/>
                </a:tc>
                <a:tc>
                  <a:txBody>
                    <a:bodyPr/>
                    <a:lstStyle/>
                    <a:p>
                      <a:pPr indent="0" lvl="0" marL="0" rtl="0" algn="l">
                        <a:spcBef>
                          <a:spcPts val="0"/>
                        </a:spcBef>
                        <a:spcAft>
                          <a:spcPts val="0"/>
                        </a:spcAft>
                        <a:buNone/>
                      </a:pPr>
                      <a:r>
                        <a:rPr lang="en-US"/>
                        <a:t>0</a:t>
                      </a:r>
                      <a:endParaRPr/>
                    </a:p>
                  </a:txBody>
                  <a:tcPr marT="91425" marB="91425" marR="91425" marL="91425"/>
                </a:tc>
                <a:tc>
                  <a:txBody>
                    <a:bodyPr/>
                    <a:lstStyle/>
                    <a:p>
                      <a:pPr indent="0" lvl="0" marL="0" rtl="0" algn="l">
                        <a:spcBef>
                          <a:spcPts val="0"/>
                        </a:spcBef>
                        <a:spcAft>
                          <a:spcPts val="0"/>
                        </a:spcAft>
                        <a:buNone/>
                      </a:pPr>
                      <a:r>
                        <a:rPr lang="en-US"/>
                        <a:t>0</a:t>
                      </a:r>
                      <a:endParaRPr/>
                    </a:p>
                  </a:txBody>
                  <a:tcPr marT="91425" marB="91425" marR="91425" marL="91425"/>
                </a:tc>
                <a:tc>
                  <a:txBody>
                    <a:bodyPr/>
                    <a:lstStyle/>
                    <a:p>
                      <a:pPr indent="0" lvl="0" marL="0" rtl="0" algn="l">
                        <a:spcBef>
                          <a:spcPts val="0"/>
                        </a:spcBef>
                        <a:spcAft>
                          <a:spcPts val="0"/>
                        </a:spcAft>
                        <a:buNone/>
                      </a:pPr>
                      <a:r>
                        <a:rPr lang="en-US"/>
                        <a:t>0.15</a:t>
                      </a:r>
                      <a:endParaRPr/>
                    </a:p>
                  </a:txBody>
                  <a:tcPr marT="91425" marB="91425" marR="91425" marL="91425"/>
                </a:tc>
              </a:tr>
              <a:tr h="190500">
                <a:tc>
                  <a:txBody>
                    <a:bodyPr/>
                    <a:lstStyle/>
                    <a:p>
                      <a:pPr indent="0" lvl="0" marL="0" rtl="0" algn="l">
                        <a:spcBef>
                          <a:spcPts val="0"/>
                        </a:spcBef>
                        <a:spcAft>
                          <a:spcPts val="0"/>
                        </a:spcAft>
                        <a:buNone/>
                      </a:pPr>
                      <a:r>
                        <a:rPr lang="en-US"/>
                        <a:t>1</a:t>
                      </a:r>
                      <a:endParaRPr/>
                    </a:p>
                  </a:txBody>
                  <a:tcPr marT="91425" marB="91425" marR="91425" marL="91425"/>
                </a:tc>
                <a:tc>
                  <a:txBody>
                    <a:bodyPr/>
                    <a:lstStyle/>
                    <a:p>
                      <a:pPr indent="0" lvl="0" marL="0" rtl="0" algn="l">
                        <a:spcBef>
                          <a:spcPts val="0"/>
                        </a:spcBef>
                        <a:spcAft>
                          <a:spcPts val="0"/>
                        </a:spcAft>
                        <a:buNone/>
                      </a:pPr>
                      <a:r>
                        <a:rPr lang="en-US"/>
                        <a:t>0</a:t>
                      </a:r>
                      <a:endParaRPr/>
                    </a:p>
                  </a:txBody>
                  <a:tcPr marT="91425" marB="91425" marR="91425" marL="91425"/>
                </a:tc>
                <a:tc>
                  <a:txBody>
                    <a:bodyPr/>
                    <a:lstStyle/>
                    <a:p>
                      <a:pPr indent="0" lvl="0" marL="0" rtl="0" algn="l">
                        <a:spcBef>
                          <a:spcPts val="0"/>
                        </a:spcBef>
                        <a:spcAft>
                          <a:spcPts val="0"/>
                        </a:spcAft>
                        <a:buNone/>
                      </a:pPr>
                      <a:r>
                        <a:rPr lang="en-US"/>
                        <a:t>0</a:t>
                      </a:r>
                      <a:endParaRPr/>
                    </a:p>
                  </a:txBody>
                  <a:tcPr marT="91425" marB="91425" marR="91425" marL="91425"/>
                </a:tc>
                <a:tc>
                  <a:txBody>
                    <a:bodyPr/>
                    <a:lstStyle/>
                    <a:p>
                      <a:pPr indent="0" lvl="0" marL="0" rtl="0" algn="l">
                        <a:spcBef>
                          <a:spcPts val="0"/>
                        </a:spcBef>
                        <a:spcAft>
                          <a:spcPts val="0"/>
                        </a:spcAft>
                        <a:buNone/>
                      </a:pPr>
                      <a:r>
                        <a:rPr lang="en-US"/>
                        <a:t>1</a:t>
                      </a:r>
                      <a:endParaRPr/>
                    </a:p>
                  </a:txBody>
                  <a:tcPr marT="91425" marB="91425" marR="91425" marL="91425"/>
                </a:tc>
                <a:tc>
                  <a:txBody>
                    <a:bodyPr/>
                    <a:lstStyle/>
                    <a:p>
                      <a:pPr indent="0" lvl="0" marL="0" rtl="0" algn="l">
                        <a:spcBef>
                          <a:spcPts val="0"/>
                        </a:spcBef>
                        <a:spcAft>
                          <a:spcPts val="0"/>
                        </a:spcAft>
                        <a:buNone/>
                      </a:pPr>
                      <a:r>
                        <a:rPr lang="en-US"/>
                        <a:t>0.40</a:t>
                      </a:r>
                      <a:endParaRPr/>
                    </a:p>
                  </a:txBody>
                  <a:tcPr marT="91425" marB="91425" marR="91425" marL="91425"/>
                </a:tc>
              </a:tr>
            </a:tbl>
          </a:graphicData>
        </a:graphic>
      </p:graphicFrame>
      <p:pic>
        <p:nvPicPr>
          <p:cNvPr id="217" name="Google Shape;217;g340d34f23d1_0_142"/>
          <p:cNvPicPr preferRelativeResize="0"/>
          <p:nvPr/>
        </p:nvPicPr>
        <p:blipFill>
          <a:blip r:embed="rId5">
            <a:alphaModFix/>
          </a:blip>
          <a:stretch>
            <a:fillRect/>
          </a:stretch>
        </p:blipFill>
        <p:spPr>
          <a:xfrm>
            <a:off x="2479350" y="-307300"/>
            <a:ext cx="11306175" cy="5695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descr="A screenshot of a computer&#10;&#10;Description automatically generated" id="222" name="Google Shape;222;g340d34f23d1_0_119"/>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223" name="Google Shape;223;g340d34f23d1_0_119"/>
          <p:cNvPicPr preferRelativeResize="0"/>
          <p:nvPr/>
        </p:nvPicPr>
        <p:blipFill rotWithShape="1">
          <a:blip r:embed="rId4">
            <a:alphaModFix/>
          </a:blip>
          <a:srcRect b="12172" l="16878" r="13691" t="0"/>
          <a:stretch/>
        </p:blipFill>
        <p:spPr>
          <a:xfrm>
            <a:off x="827200" y="3088225"/>
            <a:ext cx="1419575" cy="2079200"/>
          </a:xfrm>
          <a:prstGeom prst="rect">
            <a:avLst/>
          </a:prstGeom>
          <a:noFill/>
          <a:ln>
            <a:noFill/>
          </a:ln>
        </p:spPr>
      </p:pic>
      <p:sp>
        <p:nvSpPr>
          <p:cNvPr id="224" name="Google Shape;224;g340d34f23d1_0_119"/>
          <p:cNvSpPr txBox="1"/>
          <p:nvPr/>
        </p:nvSpPr>
        <p:spPr>
          <a:xfrm>
            <a:off x="2682925" y="1848825"/>
            <a:ext cx="8818500" cy="3937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US" sz="1700">
                <a:solidFill>
                  <a:schemeClr val="accent1"/>
                </a:solidFill>
              </a:rPr>
              <a:t>C</a:t>
            </a:r>
            <a:r>
              <a:rPr b="1" lang="en-US" sz="1900">
                <a:solidFill>
                  <a:schemeClr val="accent1"/>
                </a:solidFill>
              </a:rPr>
              <a:t>odificación de Variables:</a:t>
            </a:r>
            <a:endParaRPr b="1" sz="1900">
              <a:solidFill>
                <a:schemeClr val="accent1"/>
              </a:solidFill>
            </a:endParaRPr>
          </a:p>
          <a:p>
            <a:pPr indent="-349250" lvl="0" marL="457200" rtl="0" algn="l">
              <a:lnSpc>
                <a:spcPct val="115000"/>
              </a:lnSpc>
              <a:spcBef>
                <a:spcPts val="1200"/>
              </a:spcBef>
              <a:spcAft>
                <a:spcPts val="0"/>
              </a:spcAft>
              <a:buClr>
                <a:schemeClr val="dk1"/>
              </a:buClr>
              <a:buSzPts val="1900"/>
              <a:buChar char="●"/>
            </a:pPr>
            <a:r>
              <a:rPr b="1" lang="en-US" sz="1900">
                <a:solidFill>
                  <a:schemeClr val="dk1"/>
                </a:solidFill>
              </a:rPr>
              <a:t>One-Hot Encoding</a:t>
            </a:r>
            <a:r>
              <a:rPr lang="en-US" sz="1900">
                <a:solidFill>
                  <a:schemeClr val="dk1"/>
                </a:solidFill>
              </a:rPr>
              <a:t> para género y ubicación.</a:t>
            </a:r>
            <a:endParaRPr sz="1900">
              <a:solidFill>
                <a:schemeClr val="dk1"/>
              </a:solidFill>
            </a:endParaRPr>
          </a:p>
          <a:p>
            <a:pPr indent="-349250" lvl="0" marL="457200" rtl="0" algn="l">
              <a:lnSpc>
                <a:spcPct val="115000"/>
              </a:lnSpc>
              <a:spcBef>
                <a:spcPts val="0"/>
              </a:spcBef>
              <a:spcAft>
                <a:spcPts val="0"/>
              </a:spcAft>
              <a:buClr>
                <a:schemeClr val="dk1"/>
              </a:buClr>
              <a:buSzPts val="1900"/>
              <a:buChar char="●"/>
            </a:pPr>
            <a:r>
              <a:rPr b="1" lang="en-US" sz="1900">
                <a:solidFill>
                  <a:schemeClr val="dk1"/>
                </a:solidFill>
              </a:rPr>
              <a:t>Label Encoding</a:t>
            </a:r>
            <a:r>
              <a:rPr lang="en-US" sz="1900">
                <a:solidFill>
                  <a:schemeClr val="dk1"/>
                </a:solidFill>
              </a:rPr>
              <a:t> para el año de diagnóstico.</a:t>
            </a:r>
            <a:endParaRPr sz="1900">
              <a:solidFill>
                <a:schemeClr val="dk1"/>
              </a:solidFill>
            </a:endParaRPr>
          </a:p>
          <a:p>
            <a:pPr indent="0" lvl="0" marL="0" rtl="0" algn="l">
              <a:lnSpc>
                <a:spcPct val="115000"/>
              </a:lnSpc>
              <a:spcBef>
                <a:spcPts val="1200"/>
              </a:spcBef>
              <a:spcAft>
                <a:spcPts val="0"/>
              </a:spcAft>
              <a:buNone/>
            </a:pPr>
            <a:r>
              <a:rPr lang="en-US" sz="1900">
                <a:solidFill>
                  <a:schemeClr val="dk1"/>
                </a:solidFill>
              </a:rPr>
              <a:t> </a:t>
            </a:r>
            <a:r>
              <a:rPr b="1" lang="en-US" sz="1900">
                <a:solidFill>
                  <a:schemeClr val="accent1"/>
                </a:solidFill>
              </a:rPr>
              <a:t>Normalización de Datos:</a:t>
            </a:r>
            <a:endParaRPr b="1" sz="1900">
              <a:solidFill>
                <a:schemeClr val="accent1"/>
              </a:solidFill>
            </a:endParaRPr>
          </a:p>
          <a:p>
            <a:pPr indent="-349250" lvl="0" marL="457200" rtl="0" algn="l">
              <a:lnSpc>
                <a:spcPct val="115000"/>
              </a:lnSpc>
              <a:spcBef>
                <a:spcPts val="1200"/>
              </a:spcBef>
              <a:spcAft>
                <a:spcPts val="0"/>
              </a:spcAft>
              <a:buClr>
                <a:schemeClr val="dk1"/>
              </a:buClr>
              <a:buSzPts val="1900"/>
              <a:buChar char="●"/>
            </a:pPr>
            <a:r>
              <a:rPr lang="en-US" sz="1900">
                <a:solidFill>
                  <a:schemeClr val="dk1"/>
                </a:solidFill>
              </a:rPr>
              <a:t>Uso de </a:t>
            </a:r>
            <a:r>
              <a:rPr b="1" lang="en-US" sz="1900">
                <a:solidFill>
                  <a:schemeClr val="dk1"/>
                </a:solidFill>
              </a:rPr>
              <a:t>Min-Max Scaling</a:t>
            </a:r>
            <a:r>
              <a:rPr lang="en-US" sz="1900">
                <a:solidFill>
                  <a:schemeClr val="dk1"/>
                </a:solidFill>
              </a:rPr>
              <a:t> para equilibrar variables y evitar sesgos.</a:t>
            </a:r>
            <a:endParaRPr b="1" sz="1900">
              <a:solidFill>
                <a:schemeClr val="dk1"/>
              </a:solidFill>
            </a:endParaRPr>
          </a:p>
          <a:p>
            <a:pPr indent="0" lvl="0" marL="0" rtl="0" algn="l">
              <a:lnSpc>
                <a:spcPct val="115000"/>
              </a:lnSpc>
              <a:spcBef>
                <a:spcPts val="1200"/>
              </a:spcBef>
              <a:spcAft>
                <a:spcPts val="0"/>
              </a:spcAft>
              <a:buNone/>
            </a:pPr>
            <a:r>
              <a:rPr lang="en-US" sz="1900">
                <a:solidFill>
                  <a:schemeClr val="dk1"/>
                </a:solidFill>
              </a:rPr>
              <a:t>🎯</a:t>
            </a:r>
            <a:r>
              <a:rPr lang="en-US" sz="1900">
                <a:solidFill>
                  <a:schemeClr val="accent1"/>
                </a:solidFill>
              </a:rPr>
              <a:t> </a:t>
            </a:r>
            <a:r>
              <a:rPr b="1" lang="en-US" sz="1900">
                <a:solidFill>
                  <a:schemeClr val="accent1"/>
                </a:solidFill>
              </a:rPr>
              <a:t>Conclusión:</a:t>
            </a:r>
            <a:endParaRPr b="1" sz="1900">
              <a:solidFill>
                <a:schemeClr val="accent1"/>
              </a:solidFill>
            </a:endParaRPr>
          </a:p>
          <a:p>
            <a:pPr indent="-349250" lvl="0" marL="457200" rtl="0" algn="l">
              <a:lnSpc>
                <a:spcPct val="115000"/>
              </a:lnSpc>
              <a:spcBef>
                <a:spcPts val="1200"/>
              </a:spcBef>
              <a:spcAft>
                <a:spcPts val="0"/>
              </a:spcAft>
              <a:buClr>
                <a:schemeClr val="dk1"/>
              </a:buClr>
              <a:buSzPts val="1900"/>
              <a:buChar char="●"/>
            </a:pPr>
            <a:r>
              <a:rPr lang="en-US" sz="1900">
                <a:solidFill>
                  <a:schemeClr val="dk1"/>
                </a:solidFill>
              </a:rPr>
              <a:t>Se mejoró la calidad de los datos para un análisis preciso.</a:t>
            </a:r>
            <a:endParaRPr sz="1900">
              <a:solidFill>
                <a:schemeClr val="dk1"/>
              </a:solidFill>
            </a:endParaRPr>
          </a:p>
          <a:p>
            <a:pPr indent="-349250" lvl="0" marL="457200" rtl="0" algn="l">
              <a:lnSpc>
                <a:spcPct val="115000"/>
              </a:lnSpc>
              <a:spcBef>
                <a:spcPts val="0"/>
              </a:spcBef>
              <a:spcAft>
                <a:spcPts val="0"/>
              </a:spcAft>
              <a:buClr>
                <a:schemeClr val="dk1"/>
              </a:buClr>
              <a:buSzPts val="1900"/>
              <a:buChar char="●"/>
            </a:pPr>
            <a:r>
              <a:rPr lang="en-US" sz="1900">
                <a:solidFill>
                  <a:schemeClr val="dk1"/>
                </a:solidFill>
              </a:rPr>
              <a:t>Variables categóricas fueron convertidas en numéricas.</a:t>
            </a:r>
            <a:endParaRPr sz="19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900">
                <a:solidFill>
                  <a:schemeClr val="dk1"/>
                </a:solidFill>
              </a:rPr>
              <a:t>Datos normalizados para evitar sesgos en el clustering</a:t>
            </a:r>
            <a:r>
              <a:rPr lang="en-US" sz="1800">
                <a:solidFill>
                  <a:schemeClr val="dk1"/>
                </a:solidFill>
              </a:rPr>
              <a:t>.</a:t>
            </a:r>
            <a:endParaRPr sz="1800">
              <a:solidFill>
                <a:schemeClr val="dk1"/>
              </a:solidFill>
            </a:endParaRPr>
          </a:p>
        </p:txBody>
      </p:sp>
      <p:sp>
        <p:nvSpPr>
          <p:cNvPr id="225" name="Google Shape;225;g340d34f23d1_0_119"/>
          <p:cNvSpPr txBox="1"/>
          <p:nvPr/>
        </p:nvSpPr>
        <p:spPr>
          <a:xfrm>
            <a:off x="1095375" y="1082325"/>
            <a:ext cx="3000000" cy="52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400"/>
              </a:spcAft>
              <a:buNone/>
            </a:pPr>
            <a:r>
              <a:rPr b="1" lang="en-US" sz="2200">
                <a:solidFill>
                  <a:schemeClr val="dk1"/>
                </a:solidFill>
              </a:rPr>
              <a:t>…</a:t>
            </a:r>
            <a:r>
              <a:rPr b="1" lang="en-US" sz="2200">
                <a:solidFill>
                  <a:schemeClr val="dk1"/>
                </a:solidFill>
              </a:rPr>
              <a:t>Pasos Claves:</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descr="A screenshot of a computer&#10;&#10;Description automatically generated" id="230" name="Google Shape;230;p8"/>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31" name="Google Shape;231;p8"/>
          <p:cNvSpPr txBox="1"/>
          <p:nvPr/>
        </p:nvSpPr>
        <p:spPr>
          <a:xfrm>
            <a:off x="1136873" y="1333900"/>
            <a:ext cx="9777300" cy="4379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rgbClr val="A08EF1"/>
                </a:solidFill>
                <a:latin typeface="Arial"/>
                <a:ea typeface="Arial"/>
                <a:cs typeface="Arial"/>
                <a:sym typeface="Arial"/>
              </a:rPr>
              <a:t>Modelado de los datos </a:t>
            </a:r>
            <a:endParaRPr b="1" sz="2400">
              <a:solidFill>
                <a:srgbClr val="A08EF1"/>
              </a:solidFill>
              <a:latin typeface="Arial"/>
              <a:ea typeface="Arial"/>
              <a:cs typeface="Arial"/>
              <a:sym typeface="Arial"/>
            </a:endParaRPr>
          </a:p>
          <a:p>
            <a:pPr indent="0" lvl="0" marL="0" marR="0" rtl="0" algn="l">
              <a:spcBef>
                <a:spcPts val="0"/>
              </a:spcBef>
              <a:spcAft>
                <a:spcPts val="0"/>
              </a:spcAft>
              <a:buNone/>
            </a:pPr>
            <a:r>
              <a:t/>
            </a:r>
            <a:endParaRPr b="1" sz="1800">
              <a:solidFill>
                <a:srgbClr val="A08EF1"/>
              </a:solidFill>
            </a:endParaRPr>
          </a:p>
          <a:p>
            <a:pPr indent="0" lvl="0" marL="0" rtl="0" algn="l">
              <a:lnSpc>
                <a:spcPct val="150000"/>
              </a:lnSpc>
              <a:spcBef>
                <a:spcPts val="1400"/>
              </a:spcBef>
              <a:spcAft>
                <a:spcPts val="0"/>
              </a:spcAft>
              <a:buClr>
                <a:schemeClr val="dk1"/>
              </a:buClr>
              <a:buSzPts val="1100"/>
              <a:buFont typeface="Arial"/>
              <a:buNone/>
            </a:pPr>
            <a:r>
              <a:rPr lang="en-US" sz="1700">
                <a:solidFill>
                  <a:schemeClr val="dk1"/>
                </a:solidFill>
                <a:highlight>
                  <a:srgbClr val="FAFAFA"/>
                </a:highlight>
              </a:rPr>
              <a:t>Para este proyecto se seleccionó el modelo </a:t>
            </a:r>
            <a:r>
              <a:rPr b="1" lang="en-US" sz="1700">
                <a:solidFill>
                  <a:schemeClr val="dk1"/>
                </a:solidFill>
                <a:highlight>
                  <a:srgbClr val="FAFAFA"/>
                </a:highlight>
              </a:rPr>
              <a:t>Kmeans </a:t>
            </a:r>
            <a:r>
              <a:rPr lang="en-US" sz="1700">
                <a:solidFill>
                  <a:schemeClr val="dk1"/>
                </a:solidFill>
                <a:highlight>
                  <a:srgbClr val="FAFAFA"/>
                </a:highlight>
              </a:rPr>
              <a:t>es un algoritmo no supervisado de clustering. Se utiliza cuando existe una gran cantidad de datos sin etiquetar. tiene como objetivo dividir un segmento de datos entre un número de grupos (llamados clusters) basados en su similitud.</a:t>
            </a:r>
            <a:endParaRPr sz="1700">
              <a:solidFill>
                <a:schemeClr val="dk1"/>
              </a:solidFill>
              <a:highlight>
                <a:srgbClr val="FAFAFA"/>
              </a:highlight>
            </a:endParaRPr>
          </a:p>
          <a:p>
            <a:pPr indent="0" lvl="0" marL="0" rtl="0" algn="l">
              <a:lnSpc>
                <a:spcPct val="150000"/>
              </a:lnSpc>
              <a:spcBef>
                <a:spcPts val="1400"/>
              </a:spcBef>
              <a:spcAft>
                <a:spcPts val="0"/>
              </a:spcAft>
              <a:buClr>
                <a:schemeClr val="dk1"/>
              </a:buClr>
              <a:buSzPts val="1100"/>
              <a:buFont typeface="Arial"/>
              <a:buNone/>
            </a:pPr>
            <a:r>
              <a:rPr lang="en-US" sz="1700">
                <a:solidFill>
                  <a:schemeClr val="dk1"/>
                </a:solidFill>
                <a:highlight>
                  <a:srgbClr val="FAFAFA"/>
                </a:highlight>
              </a:rPr>
              <a:t>El PCA</a:t>
            </a:r>
            <a:r>
              <a:rPr lang="en-US" sz="2100">
                <a:solidFill>
                  <a:schemeClr val="dk1"/>
                </a:solidFill>
                <a:highlight>
                  <a:srgbClr val="FAFAFA"/>
                </a:highlight>
              </a:rPr>
              <a:t> </a:t>
            </a:r>
            <a:r>
              <a:rPr lang="en-US" sz="2000">
                <a:solidFill>
                  <a:schemeClr val="dk1"/>
                </a:solidFill>
                <a:highlight>
                  <a:srgbClr val="FAFAFA"/>
                </a:highlight>
              </a:rPr>
              <a:t>(</a:t>
            </a:r>
            <a:r>
              <a:rPr lang="en-US" sz="1500">
                <a:solidFill>
                  <a:schemeClr val="dk1"/>
                </a:solidFill>
                <a:highlight>
                  <a:srgbClr val="FAFAFA"/>
                </a:highlight>
                <a:latin typeface="Roboto"/>
                <a:ea typeface="Roboto"/>
                <a:cs typeface="Roboto"/>
                <a:sym typeface="Roboto"/>
              </a:rPr>
              <a:t>Análisis de Componentes Principales) </a:t>
            </a:r>
            <a:r>
              <a:rPr lang="en-US" sz="1700">
                <a:solidFill>
                  <a:schemeClr val="dk1"/>
                </a:solidFill>
                <a:highlight>
                  <a:srgbClr val="FAFAFA"/>
                </a:highlight>
              </a:rPr>
              <a:t>es muy eficaz para visualizar y explorar conjuntos de datos de alta dimensión, o datos con muchas características, ya que puede identificar fácilmente tendencias, patrones o valores atípicos.</a:t>
            </a:r>
            <a:endParaRPr sz="1700">
              <a:solidFill>
                <a:schemeClr val="dk1"/>
              </a:solidFill>
              <a:highlight>
                <a:srgbClr val="FAFAFA"/>
              </a:highlight>
            </a:endParaRPr>
          </a:p>
          <a:p>
            <a:pPr indent="0" lvl="0" marL="0" rtl="0" algn="l">
              <a:lnSpc>
                <a:spcPct val="150000"/>
              </a:lnSpc>
              <a:spcBef>
                <a:spcPts val="1400"/>
              </a:spcBef>
              <a:spcAft>
                <a:spcPts val="1400"/>
              </a:spcAft>
              <a:buClr>
                <a:schemeClr val="dk1"/>
              </a:buClr>
              <a:buSzPts val="1100"/>
              <a:buFont typeface="Arial"/>
              <a:buNone/>
            </a:pPr>
            <a:r>
              <a:rPr lang="en-US" sz="1700">
                <a:solidFill>
                  <a:schemeClr val="dk1"/>
                </a:solidFill>
                <a:highlight>
                  <a:srgbClr val="FAFAFA"/>
                </a:highlight>
              </a:rPr>
              <a:t> El PCA se utiliza comúnmente para el preprocesamiento de datos para su uso con algoritmos de machine learning.</a:t>
            </a:r>
            <a:endParaRPr b="1" sz="2300">
              <a:solidFill>
                <a:srgbClr val="A08EF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pic>
        <p:nvPicPr>
          <p:cNvPr descr="A screenshot of a computer&#10;&#10;Description automatically generated" id="236" name="Google Shape;236;g340d34f23d1_0_16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37" name="Google Shape;237;g340d34f23d1_0_164"/>
          <p:cNvSpPr txBox="1"/>
          <p:nvPr/>
        </p:nvSpPr>
        <p:spPr>
          <a:xfrm>
            <a:off x="2641828" y="1395816"/>
            <a:ext cx="6094500" cy="4770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500">
                <a:solidFill>
                  <a:srgbClr val="A08EF1"/>
                </a:solidFill>
                <a:latin typeface="Arial"/>
                <a:ea typeface="Arial"/>
                <a:cs typeface="Arial"/>
                <a:sym typeface="Arial"/>
              </a:rPr>
              <a:t>Modelado de los datos</a:t>
            </a:r>
            <a:r>
              <a:rPr b="1" lang="en-US" sz="1800">
                <a:solidFill>
                  <a:srgbClr val="A08EF1"/>
                </a:solidFill>
                <a:latin typeface="Arial"/>
                <a:ea typeface="Arial"/>
                <a:cs typeface="Arial"/>
                <a:sym typeface="Arial"/>
              </a:rPr>
              <a:t>  </a:t>
            </a:r>
            <a:endParaRPr sz="1800">
              <a:solidFill>
                <a:srgbClr val="A08EF1"/>
              </a:solidFill>
              <a:latin typeface="Calibri"/>
              <a:ea typeface="Calibri"/>
              <a:cs typeface="Calibri"/>
              <a:sym typeface="Calibri"/>
            </a:endParaRPr>
          </a:p>
        </p:txBody>
      </p:sp>
      <p:sp>
        <p:nvSpPr>
          <p:cNvPr id="238" name="Google Shape;238;g340d34f23d1_0_164"/>
          <p:cNvSpPr txBox="1"/>
          <p:nvPr/>
        </p:nvSpPr>
        <p:spPr>
          <a:xfrm>
            <a:off x="2684125" y="3233750"/>
            <a:ext cx="8134800" cy="2262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1200"/>
              </a:spcBef>
              <a:spcAft>
                <a:spcPts val="0"/>
              </a:spcAft>
              <a:buClr>
                <a:schemeClr val="dk1"/>
              </a:buClr>
              <a:buSzPts val="2000"/>
              <a:buChar char="●"/>
            </a:pPr>
            <a:r>
              <a:rPr lang="en-US" sz="2000">
                <a:solidFill>
                  <a:schemeClr val="dk1"/>
                </a:solidFill>
              </a:rPr>
              <a:t>Se utilizó el algoritmo </a:t>
            </a:r>
            <a:r>
              <a:rPr b="1" lang="en-US" sz="2000">
                <a:solidFill>
                  <a:schemeClr val="dk1"/>
                </a:solidFill>
              </a:rPr>
              <a:t>K-Means</a:t>
            </a:r>
            <a:r>
              <a:rPr lang="en-US" sz="2000">
                <a:solidFill>
                  <a:schemeClr val="dk1"/>
                </a:solidFill>
              </a:rPr>
              <a:t>, un método de clustering no supervisado.</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Permite agrupar datos sin etiquetas en </a:t>
            </a:r>
            <a:r>
              <a:rPr b="1" lang="en-US" sz="2000">
                <a:solidFill>
                  <a:schemeClr val="dk1"/>
                </a:solidFill>
              </a:rPr>
              <a:t>clusters según su similitud</a:t>
            </a:r>
            <a:r>
              <a:rPr lang="en-US" sz="2000">
                <a:solidFill>
                  <a:schemeClr val="dk1"/>
                </a:solidFill>
              </a:rPr>
              <a:t>.</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Se aplicó </a:t>
            </a:r>
            <a:r>
              <a:rPr b="1" lang="en-US" sz="2000">
                <a:solidFill>
                  <a:schemeClr val="dk1"/>
                </a:solidFill>
              </a:rPr>
              <a:t>PCA (Análisis de Componentes Principales)</a:t>
            </a:r>
            <a:r>
              <a:rPr lang="en-US" sz="2000">
                <a:solidFill>
                  <a:schemeClr val="dk1"/>
                </a:solidFill>
              </a:rPr>
              <a:t> para reducir la dimensionalidad y mejorar la visualización.</a:t>
            </a:r>
            <a:endParaRPr sz="2000">
              <a:solidFill>
                <a:schemeClr val="dk1"/>
              </a:solidFill>
            </a:endParaRPr>
          </a:p>
        </p:txBody>
      </p:sp>
      <p:sp>
        <p:nvSpPr>
          <p:cNvPr id="239" name="Google Shape;239;g340d34f23d1_0_164"/>
          <p:cNvSpPr txBox="1"/>
          <p:nvPr/>
        </p:nvSpPr>
        <p:spPr>
          <a:xfrm>
            <a:off x="2333625" y="2400675"/>
            <a:ext cx="3976500" cy="47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400"/>
              </a:spcAft>
              <a:buNone/>
            </a:pPr>
            <a:r>
              <a:rPr b="1" lang="en-US" sz="1900">
                <a:solidFill>
                  <a:schemeClr val="dk1"/>
                </a:solidFill>
              </a:rPr>
              <a:t> Introducción al Modelado</a:t>
            </a:r>
            <a:endParaRPr b="1" sz="19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descr="A screenshot of a computer&#10;&#10;Description automatically generated" id="93" name="Google Shape;93;p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94" name="Google Shape;94;p2"/>
          <p:cNvSpPr txBox="1"/>
          <p:nvPr/>
        </p:nvSpPr>
        <p:spPr>
          <a:xfrm>
            <a:off x="3605874" y="628700"/>
            <a:ext cx="2565900" cy="538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900">
                <a:solidFill>
                  <a:srgbClr val="A08EF1"/>
                </a:solidFill>
                <a:latin typeface="Arial"/>
                <a:ea typeface="Arial"/>
                <a:cs typeface="Arial"/>
                <a:sym typeface="Arial"/>
              </a:rPr>
              <a:t>Introducción</a:t>
            </a:r>
            <a:endParaRPr sz="2900">
              <a:solidFill>
                <a:srgbClr val="A08EF1"/>
              </a:solidFill>
              <a:latin typeface="Calibri"/>
              <a:ea typeface="Calibri"/>
              <a:cs typeface="Calibri"/>
              <a:sym typeface="Calibri"/>
            </a:endParaRPr>
          </a:p>
        </p:txBody>
      </p:sp>
      <p:sp>
        <p:nvSpPr>
          <p:cNvPr id="95" name="Google Shape;95;p2"/>
          <p:cNvSpPr txBox="1"/>
          <p:nvPr/>
        </p:nvSpPr>
        <p:spPr>
          <a:xfrm>
            <a:off x="1213325" y="1354800"/>
            <a:ext cx="7308300" cy="396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t/>
            </a:r>
            <a:endParaRPr sz="1600"/>
          </a:p>
          <a:p>
            <a:pPr indent="0" lvl="0" marL="0" rtl="0" algn="l">
              <a:spcBef>
                <a:spcPts val="0"/>
              </a:spcBef>
              <a:spcAft>
                <a:spcPts val="0"/>
              </a:spcAft>
              <a:buClr>
                <a:schemeClr val="dk1"/>
              </a:buClr>
              <a:buSzPts val="1100"/>
              <a:buFont typeface="Arial"/>
              <a:buNone/>
            </a:pPr>
            <a:r>
              <a:rPr lang="en-US" sz="1800">
                <a:solidFill>
                  <a:schemeClr val="dk1"/>
                </a:solidFill>
              </a:rPr>
              <a:t>El consumo de sustancias psicoactivas es un problema de salud pública que afecta la vida social, emocional y física de las personas, especialmente en las mujeres.</a:t>
            </a:r>
            <a:endParaRPr sz="18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sz="1800">
                <a:solidFill>
                  <a:schemeClr val="dk1"/>
                </a:solidFill>
              </a:rPr>
              <a:t>Es fundamental romper el estigma asociado al consumo y fomentar un enfoque preventivo basado en la educación, el acceso a apoyo profesional y la promoción de hábitos saludables. </a:t>
            </a:r>
            <a:endParaRPr sz="18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en-US" sz="1800">
                <a:solidFill>
                  <a:schemeClr val="dk1"/>
                </a:solidFill>
              </a:rPr>
              <a:t>Este estudio propone un </a:t>
            </a:r>
            <a:r>
              <a:rPr b="1" lang="en-US" sz="1800">
                <a:solidFill>
                  <a:schemeClr val="dk1"/>
                </a:solidFill>
              </a:rPr>
              <a:t>modelo de inteligencia artificial no supervisado</a:t>
            </a:r>
            <a:r>
              <a:rPr lang="en-US" sz="1800">
                <a:solidFill>
                  <a:schemeClr val="dk1"/>
                </a:solidFill>
              </a:rPr>
              <a:t> para identificar patrones críticos relacionados con la salud mental y, de esta manera, diseñar programas de atención, promoción y prevención con enfoque de género.</a:t>
            </a:r>
            <a:endParaRPr sz="1600"/>
          </a:p>
        </p:txBody>
      </p:sp>
      <p:pic>
        <p:nvPicPr>
          <p:cNvPr id="96" name="Google Shape;96;p2"/>
          <p:cNvPicPr preferRelativeResize="0"/>
          <p:nvPr/>
        </p:nvPicPr>
        <p:blipFill rotWithShape="1">
          <a:blip r:embed="rId4">
            <a:alphaModFix/>
          </a:blip>
          <a:srcRect b="3751" l="24556" r="18889" t="4074"/>
          <a:stretch/>
        </p:blipFill>
        <p:spPr>
          <a:xfrm>
            <a:off x="132050" y="2219696"/>
            <a:ext cx="776475" cy="1582349"/>
          </a:xfrm>
          <a:prstGeom prst="rect">
            <a:avLst/>
          </a:prstGeom>
          <a:noFill/>
          <a:ln>
            <a:noFill/>
          </a:ln>
        </p:spPr>
      </p:pic>
      <p:pic>
        <p:nvPicPr>
          <p:cNvPr id="97" name="Google Shape;97;p2"/>
          <p:cNvPicPr preferRelativeResize="0"/>
          <p:nvPr/>
        </p:nvPicPr>
        <p:blipFill>
          <a:blip r:embed="rId5">
            <a:alphaModFix/>
          </a:blip>
          <a:stretch>
            <a:fillRect/>
          </a:stretch>
        </p:blipFill>
        <p:spPr>
          <a:xfrm>
            <a:off x="8605325" y="1805325"/>
            <a:ext cx="3442199" cy="374694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descr="A screenshot of a computer&#10;&#10;Description automatically generated" id="244" name="Google Shape;244;g340d34f23d1_0_196"/>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45" name="Google Shape;245;g340d34f23d1_0_196"/>
          <p:cNvSpPr txBox="1"/>
          <p:nvPr/>
        </p:nvSpPr>
        <p:spPr>
          <a:xfrm>
            <a:off x="3613353" y="524266"/>
            <a:ext cx="60945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200">
                <a:solidFill>
                  <a:srgbClr val="A08EF1"/>
                </a:solidFill>
                <a:latin typeface="Arial"/>
                <a:ea typeface="Arial"/>
                <a:cs typeface="Arial"/>
                <a:sym typeface="Arial"/>
              </a:rPr>
              <a:t>Modelado de los datos </a:t>
            </a:r>
            <a:endParaRPr sz="2200">
              <a:solidFill>
                <a:srgbClr val="A08EF1"/>
              </a:solidFill>
              <a:latin typeface="Calibri"/>
              <a:ea typeface="Calibri"/>
              <a:cs typeface="Calibri"/>
              <a:sym typeface="Calibri"/>
            </a:endParaRPr>
          </a:p>
        </p:txBody>
      </p:sp>
      <p:sp>
        <p:nvSpPr>
          <p:cNvPr id="246" name="Google Shape;246;g340d34f23d1_0_196"/>
          <p:cNvSpPr txBox="1"/>
          <p:nvPr/>
        </p:nvSpPr>
        <p:spPr>
          <a:xfrm>
            <a:off x="6209650" y="1720500"/>
            <a:ext cx="4946700" cy="418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US" sz="2000">
                <a:solidFill>
                  <a:schemeClr val="dk1"/>
                </a:solidFill>
              </a:rPr>
              <a:t>Consideraciones Importantes</a:t>
            </a:r>
            <a:endParaRPr b="1" sz="2000">
              <a:solidFill>
                <a:schemeClr val="dk1"/>
              </a:solidFill>
            </a:endParaRPr>
          </a:p>
          <a:p>
            <a:pPr indent="-355600" lvl="0" marL="457200" rtl="0" algn="l">
              <a:lnSpc>
                <a:spcPct val="115000"/>
              </a:lnSpc>
              <a:spcBef>
                <a:spcPts val="1200"/>
              </a:spcBef>
              <a:spcAft>
                <a:spcPts val="0"/>
              </a:spcAft>
              <a:buClr>
                <a:schemeClr val="dk1"/>
              </a:buClr>
              <a:buSzPts val="2000"/>
              <a:buChar char="●"/>
            </a:pPr>
            <a:r>
              <a:rPr b="1" lang="en-US" sz="2000">
                <a:solidFill>
                  <a:schemeClr val="dk1"/>
                </a:solidFill>
              </a:rPr>
              <a:t>Elección de k:</a:t>
            </a:r>
            <a:r>
              <a:rPr lang="en-US" sz="2000">
                <a:solidFill>
                  <a:schemeClr val="dk1"/>
                </a:solidFill>
              </a:rPr>
              <a:t> Se usaron </a:t>
            </a:r>
            <a:r>
              <a:rPr b="1" lang="en-US" sz="2000">
                <a:solidFill>
                  <a:schemeClr val="dk1"/>
                </a:solidFill>
              </a:rPr>
              <a:t>método del codo</a:t>
            </a:r>
            <a:r>
              <a:rPr lang="en-US" sz="2000">
                <a:solidFill>
                  <a:schemeClr val="dk1"/>
                </a:solidFill>
              </a:rPr>
              <a:t> y </a:t>
            </a:r>
            <a:r>
              <a:rPr b="1" lang="en-US" sz="2000">
                <a:solidFill>
                  <a:schemeClr val="dk1"/>
                </a:solidFill>
              </a:rPr>
              <a:t>Silhouette Score</a:t>
            </a:r>
            <a:r>
              <a:rPr lang="en-US" sz="2000">
                <a:solidFill>
                  <a:schemeClr val="dk1"/>
                </a:solidFill>
              </a:rPr>
              <a:t> para determinar el número óptimo de clusters.</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Escalado de datos:</a:t>
            </a:r>
            <a:r>
              <a:rPr lang="en-US" sz="2000">
                <a:solidFill>
                  <a:schemeClr val="dk1"/>
                </a:solidFill>
              </a:rPr>
              <a:t> Se aplicó normalización, ya que K-Means es sensible a la escala de los datos.</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Inicialización de centroides:</a:t>
            </a:r>
            <a:r>
              <a:rPr lang="en-US" sz="2000">
                <a:solidFill>
                  <a:schemeClr val="dk1"/>
                </a:solidFill>
              </a:rPr>
              <a:t> Se usó </a:t>
            </a:r>
            <a:r>
              <a:rPr b="1" lang="en-US" sz="2000">
                <a:solidFill>
                  <a:schemeClr val="dk1"/>
                </a:solidFill>
              </a:rPr>
              <a:t>k-means++</a:t>
            </a:r>
            <a:r>
              <a:rPr lang="en-US" sz="2000">
                <a:solidFill>
                  <a:schemeClr val="dk1"/>
                </a:solidFill>
              </a:rPr>
              <a:t> para mejorar la estabilidad del modelo</a:t>
            </a:r>
            <a:endParaRPr b="1" sz="2000">
              <a:solidFill>
                <a:schemeClr val="dk1"/>
              </a:solidFill>
            </a:endParaRPr>
          </a:p>
        </p:txBody>
      </p:sp>
      <p:pic>
        <p:nvPicPr>
          <p:cNvPr id="247" name="Google Shape;247;g340d34f23d1_0_196"/>
          <p:cNvPicPr preferRelativeResize="0"/>
          <p:nvPr/>
        </p:nvPicPr>
        <p:blipFill>
          <a:blip r:embed="rId4">
            <a:alphaModFix/>
          </a:blip>
          <a:stretch>
            <a:fillRect/>
          </a:stretch>
        </p:blipFill>
        <p:spPr>
          <a:xfrm>
            <a:off x="761975" y="1262050"/>
            <a:ext cx="4762501" cy="47625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pic>
        <p:nvPicPr>
          <p:cNvPr descr="A screenshot of a computer&#10;&#10;Description automatically generated" id="252" name="Google Shape;252;p9"/>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53" name="Google Shape;253;p9"/>
          <p:cNvSpPr txBox="1"/>
          <p:nvPr/>
        </p:nvSpPr>
        <p:spPr>
          <a:xfrm>
            <a:off x="1089250" y="1741500"/>
            <a:ext cx="4467000" cy="433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US" sz="1900">
                <a:solidFill>
                  <a:schemeClr val="dk1"/>
                </a:solidFill>
              </a:rPr>
              <a:t>Preparación del Modelo</a:t>
            </a:r>
            <a:endParaRPr b="1" sz="1900">
              <a:solidFill>
                <a:schemeClr val="dk1"/>
              </a:solidFill>
            </a:endParaRPr>
          </a:p>
          <a:p>
            <a:pPr indent="-349250" lvl="0" marL="457200" rtl="0" algn="l">
              <a:lnSpc>
                <a:spcPct val="115000"/>
              </a:lnSpc>
              <a:spcBef>
                <a:spcPts val="1200"/>
              </a:spcBef>
              <a:spcAft>
                <a:spcPts val="0"/>
              </a:spcAft>
              <a:buClr>
                <a:schemeClr val="dk1"/>
              </a:buClr>
              <a:buSzPts val="1900"/>
              <a:buChar char="●"/>
            </a:pPr>
            <a:r>
              <a:rPr b="1" lang="en-US" sz="1900">
                <a:solidFill>
                  <a:schemeClr val="dk1"/>
                </a:solidFill>
              </a:rPr>
              <a:t>Variables de entrada (features):</a:t>
            </a:r>
            <a:r>
              <a:rPr lang="en-US" sz="1900">
                <a:solidFill>
                  <a:schemeClr val="dk1"/>
                </a:solidFill>
              </a:rPr>
              <a:t> Atributos usados para el clustering (edad, ubicación, diagnóstico, etc.).</a:t>
            </a:r>
            <a:endParaRPr sz="1900">
              <a:solidFill>
                <a:schemeClr val="dk1"/>
              </a:solidFill>
            </a:endParaRPr>
          </a:p>
          <a:p>
            <a:pPr indent="-349250" lvl="0" marL="457200" rtl="0" algn="l">
              <a:lnSpc>
                <a:spcPct val="115000"/>
              </a:lnSpc>
              <a:spcBef>
                <a:spcPts val="0"/>
              </a:spcBef>
              <a:spcAft>
                <a:spcPts val="0"/>
              </a:spcAft>
              <a:buClr>
                <a:schemeClr val="dk1"/>
              </a:buClr>
              <a:buSzPts val="1900"/>
              <a:buChar char="●"/>
            </a:pPr>
            <a:r>
              <a:rPr b="1" lang="en-US" sz="1900">
                <a:solidFill>
                  <a:schemeClr val="dk1"/>
                </a:solidFill>
              </a:rPr>
              <a:t>Variables auxiliares:</a:t>
            </a:r>
            <a:r>
              <a:rPr lang="en-US" sz="1900">
                <a:solidFill>
                  <a:schemeClr val="dk1"/>
                </a:solidFill>
              </a:rPr>
              <a:t> Datos utilizados para limpieza y transformación.</a:t>
            </a:r>
            <a:endParaRPr sz="1900">
              <a:solidFill>
                <a:schemeClr val="dk1"/>
              </a:solidFill>
            </a:endParaRPr>
          </a:p>
          <a:p>
            <a:pPr indent="-349250" lvl="0" marL="457200" rtl="0" algn="l">
              <a:lnSpc>
                <a:spcPct val="115000"/>
              </a:lnSpc>
              <a:spcBef>
                <a:spcPts val="0"/>
              </a:spcBef>
              <a:spcAft>
                <a:spcPts val="0"/>
              </a:spcAft>
              <a:buClr>
                <a:schemeClr val="dk1"/>
              </a:buClr>
              <a:buSzPts val="1900"/>
              <a:buChar char="●"/>
            </a:pPr>
            <a:r>
              <a:rPr b="1" lang="en-US" sz="1900">
                <a:solidFill>
                  <a:schemeClr val="dk1"/>
                </a:solidFill>
              </a:rPr>
              <a:t>Preprocesamiento:</a:t>
            </a:r>
            <a:endParaRPr b="1" sz="1900">
              <a:solidFill>
                <a:schemeClr val="dk1"/>
              </a:solidFill>
            </a:endParaRPr>
          </a:p>
          <a:p>
            <a:pPr indent="-349250" lvl="1" marL="914400" rtl="0" algn="l">
              <a:lnSpc>
                <a:spcPct val="115000"/>
              </a:lnSpc>
              <a:spcBef>
                <a:spcPts val="0"/>
              </a:spcBef>
              <a:spcAft>
                <a:spcPts val="0"/>
              </a:spcAft>
              <a:buClr>
                <a:schemeClr val="dk1"/>
              </a:buClr>
              <a:buSzPts val="1900"/>
              <a:buChar char="○"/>
            </a:pPr>
            <a:r>
              <a:rPr lang="en-US" sz="1900">
                <a:solidFill>
                  <a:schemeClr val="dk1"/>
                </a:solidFill>
              </a:rPr>
              <a:t>Estandarización de variables.</a:t>
            </a:r>
            <a:endParaRPr sz="1900">
              <a:solidFill>
                <a:schemeClr val="dk1"/>
              </a:solidFill>
            </a:endParaRPr>
          </a:p>
          <a:p>
            <a:pPr indent="-349250" lvl="1" marL="914400" rtl="0" algn="l">
              <a:lnSpc>
                <a:spcPct val="115000"/>
              </a:lnSpc>
              <a:spcBef>
                <a:spcPts val="0"/>
              </a:spcBef>
              <a:spcAft>
                <a:spcPts val="0"/>
              </a:spcAft>
              <a:buClr>
                <a:schemeClr val="dk1"/>
              </a:buClr>
              <a:buSzPts val="1900"/>
              <a:buChar char="○"/>
            </a:pPr>
            <a:r>
              <a:rPr lang="en-US" sz="1900">
                <a:solidFill>
                  <a:schemeClr val="dk1"/>
                </a:solidFill>
              </a:rPr>
              <a:t>Conversión de categóricas a numéricas (One-Hot Encoding, Label Encoding).</a:t>
            </a:r>
            <a:endParaRPr sz="1900">
              <a:solidFill>
                <a:schemeClr val="dk1"/>
              </a:solidFill>
            </a:endParaRPr>
          </a:p>
        </p:txBody>
      </p:sp>
      <p:sp>
        <p:nvSpPr>
          <p:cNvPr id="254" name="Google Shape;254;p9"/>
          <p:cNvSpPr txBox="1"/>
          <p:nvPr/>
        </p:nvSpPr>
        <p:spPr>
          <a:xfrm>
            <a:off x="1089253" y="1079491"/>
            <a:ext cx="6094500" cy="446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300">
                <a:solidFill>
                  <a:srgbClr val="A08EF1"/>
                </a:solidFill>
                <a:latin typeface="Arial"/>
                <a:ea typeface="Arial"/>
                <a:cs typeface="Arial"/>
                <a:sym typeface="Arial"/>
              </a:rPr>
              <a:t>Modelado de los datos </a:t>
            </a:r>
            <a:endParaRPr sz="2300">
              <a:solidFill>
                <a:srgbClr val="A08EF1"/>
              </a:solidFill>
              <a:latin typeface="Calibri"/>
              <a:ea typeface="Calibri"/>
              <a:cs typeface="Calibri"/>
              <a:sym typeface="Calibri"/>
            </a:endParaRPr>
          </a:p>
        </p:txBody>
      </p:sp>
      <p:pic>
        <p:nvPicPr>
          <p:cNvPr id="255" name="Google Shape;255;p9"/>
          <p:cNvPicPr preferRelativeResize="0"/>
          <p:nvPr/>
        </p:nvPicPr>
        <p:blipFill>
          <a:blip r:embed="rId4">
            <a:alphaModFix/>
          </a:blip>
          <a:stretch>
            <a:fillRect/>
          </a:stretch>
        </p:blipFill>
        <p:spPr>
          <a:xfrm>
            <a:off x="6429375" y="1079500"/>
            <a:ext cx="4699000" cy="46990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descr="A screenshot of a computer&#10;&#10;Description automatically generated" id="260" name="Google Shape;260;g340d34f23d1_0_89"/>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61" name="Google Shape;261;g340d34f23d1_0_89"/>
          <p:cNvSpPr txBox="1"/>
          <p:nvPr/>
        </p:nvSpPr>
        <p:spPr>
          <a:xfrm>
            <a:off x="3262325" y="2071300"/>
            <a:ext cx="6199200" cy="368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US" sz="2400">
                <a:solidFill>
                  <a:schemeClr val="dk1"/>
                </a:solidFill>
              </a:rPr>
              <a:t> Resultados del Modelado</a:t>
            </a:r>
            <a:endParaRPr b="1" sz="2400">
              <a:solidFill>
                <a:schemeClr val="dk1"/>
              </a:solidFill>
            </a:endParaRPr>
          </a:p>
          <a:p>
            <a:pPr indent="-381000" lvl="0" marL="457200" rtl="0" algn="l">
              <a:lnSpc>
                <a:spcPct val="115000"/>
              </a:lnSpc>
              <a:spcBef>
                <a:spcPts val="1200"/>
              </a:spcBef>
              <a:spcAft>
                <a:spcPts val="0"/>
              </a:spcAft>
              <a:buClr>
                <a:schemeClr val="dk1"/>
              </a:buClr>
              <a:buSzPts val="2400"/>
              <a:buChar char="●"/>
            </a:pPr>
            <a:r>
              <a:rPr lang="en-US" sz="2400">
                <a:solidFill>
                  <a:schemeClr val="dk1"/>
                </a:solidFill>
              </a:rPr>
              <a:t>Se identificaron </a:t>
            </a:r>
            <a:r>
              <a:rPr b="1" lang="en-US" sz="2400">
                <a:solidFill>
                  <a:schemeClr val="dk1"/>
                </a:solidFill>
              </a:rPr>
              <a:t>clusters diferenciados</a:t>
            </a:r>
            <a:r>
              <a:rPr lang="en-US" sz="2400">
                <a:solidFill>
                  <a:schemeClr val="dk1"/>
                </a:solidFill>
              </a:rPr>
              <a:t> con patrones específicos.</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El PCA permitió visualizar la separación entre grupos.</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Se interpretaron los clusters para orientar estrategias de prevención en salud mental.</a:t>
            </a:r>
            <a:endParaRPr sz="2400">
              <a:solidFill>
                <a:schemeClr val="dk1"/>
              </a:solidFill>
            </a:endParaRPr>
          </a:p>
        </p:txBody>
      </p:sp>
      <p:sp>
        <p:nvSpPr>
          <p:cNvPr id="262" name="Google Shape;262;g340d34f23d1_0_89"/>
          <p:cNvSpPr txBox="1"/>
          <p:nvPr/>
        </p:nvSpPr>
        <p:spPr>
          <a:xfrm>
            <a:off x="2127478" y="1105291"/>
            <a:ext cx="6094500" cy="461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rgbClr val="A08EF1"/>
                </a:solidFill>
                <a:latin typeface="Arial"/>
                <a:ea typeface="Arial"/>
                <a:cs typeface="Arial"/>
                <a:sym typeface="Arial"/>
              </a:rPr>
              <a:t>Modelado de los datos </a:t>
            </a:r>
            <a:endParaRPr sz="2400">
              <a:solidFill>
                <a:srgbClr val="A08EF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descr="A screenshot of a computer&#10;&#10;Description automatically generated" id="267" name="Google Shape;267;g340d34f23d1_0_11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68" name="Google Shape;268;g340d34f23d1_0_114"/>
          <p:cNvSpPr txBox="1"/>
          <p:nvPr/>
        </p:nvSpPr>
        <p:spPr>
          <a:xfrm>
            <a:off x="6504775" y="1031625"/>
            <a:ext cx="5488800" cy="240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700">
                <a:solidFill>
                  <a:schemeClr val="dk1"/>
                </a:solidFill>
              </a:rPr>
              <a:t>El análisis de datos con </a:t>
            </a:r>
            <a:r>
              <a:rPr b="1" lang="en-US" sz="1700">
                <a:solidFill>
                  <a:schemeClr val="dk1"/>
                </a:solidFill>
              </a:rPr>
              <a:t>IA</a:t>
            </a:r>
            <a:r>
              <a:rPr lang="en-US" sz="1700">
                <a:solidFill>
                  <a:schemeClr val="dk1"/>
                </a:solidFill>
              </a:rPr>
              <a:t> permitió identificar patrones clave en el consumo de sustancias en mujeres de Caldas. </a:t>
            </a:r>
            <a:endParaRPr sz="1700">
              <a:solidFill>
                <a:schemeClr val="dk1"/>
              </a:solidFill>
            </a:endParaRPr>
          </a:p>
          <a:p>
            <a:pPr indent="0" lvl="0" marL="0" rtl="0" algn="l">
              <a:lnSpc>
                <a:spcPct val="115000"/>
              </a:lnSpc>
              <a:spcBef>
                <a:spcPts val="1200"/>
              </a:spcBef>
              <a:spcAft>
                <a:spcPts val="1200"/>
              </a:spcAft>
              <a:buNone/>
            </a:pPr>
            <a:r>
              <a:rPr lang="en-US" sz="1700">
                <a:solidFill>
                  <a:schemeClr val="dk1"/>
                </a:solidFill>
              </a:rPr>
              <a:t>Se evidenció la necesidad de estrategias focalizadas en localidades con alta incidencia y la importancia de mejorar el acceso a programas de atención en salud mental con enfoque de género.</a:t>
            </a:r>
            <a:endParaRPr sz="1700">
              <a:solidFill>
                <a:schemeClr val="dk1"/>
              </a:solidFill>
            </a:endParaRPr>
          </a:p>
        </p:txBody>
      </p:sp>
      <p:sp>
        <p:nvSpPr>
          <p:cNvPr id="269" name="Google Shape;269;g340d34f23d1_0_114"/>
          <p:cNvSpPr txBox="1"/>
          <p:nvPr/>
        </p:nvSpPr>
        <p:spPr>
          <a:xfrm>
            <a:off x="7553352" y="349650"/>
            <a:ext cx="2419200" cy="477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500">
                <a:solidFill>
                  <a:srgbClr val="A08EF1"/>
                </a:solidFill>
              </a:rPr>
              <a:t>Conclusiones</a:t>
            </a:r>
            <a:endParaRPr sz="2500">
              <a:solidFill>
                <a:srgbClr val="A08EF1"/>
              </a:solidFill>
              <a:latin typeface="Calibri"/>
              <a:ea typeface="Calibri"/>
              <a:cs typeface="Calibri"/>
              <a:sym typeface="Calibri"/>
            </a:endParaRPr>
          </a:p>
        </p:txBody>
      </p:sp>
      <p:pic>
        <p:nvPicPr>
          <p:cNvPr id="270" name="Google Shape;270;g340d34f23d1_0_114"/>
          <p:cNvPicPr preferRelativeResize="0"/>
          <p:nvPr/>
        </p:nvPicPr>
        <p:blipFill>
          <a:blip r:embed="rId4">
            <a:alphaModFix/>
          </a:blip>
          <a:stretch>
            <a:fillRect/>
          </a:stretch>
        </p:blipFill>
        <p:spPr>
          <a:xfrm>
            <a:off x="476250" y="2322300"/>
            <a:ext cx="3556001" cy="3556001"/>
          </a:xfrm>
          <a:prstGeom prst="rect">
            <a:avLst/>
          </a:prstGeom>
          <a:noFill/>
          <a:ln>
            <a:noFill/>
          </a:ln>
        </p:spPr>
      </p:pic>
      <p:pic>
        <p:nvPicPr>
          <p:cNvPr id="271" name="Google Shape;271;g340d34f23d1_0_114"/>
          <p:cNvPicPr preferRelativeResize="0"/>
          <p:nvPr/>
        </p:nvPicPr>
        <p:blipFill>
          <a:blip r:embed="rId5">
            <a:alphaModFix/>
          </a:blip>
          <a:stretch>
            <a:fillRect/>
          </a:stretch>
        </p:blipFill>
        <p:spPr>
          <a:xfrm>
            <a:off x="3746575" y="844450"/>
            <a:ext cx="2579599" cy="2579599"/>
          </a:xfrm>
          <a:prstGeom prst="rect">
            <a:avLst/>
          </a:prstGeom>
          <a:noFill/>
          <a:ln>
            <a:noFill/>
          </a:ln>
        </p:spPr>
      </p:pic>
      <p:sp>
        <p:nvSpPr>
          <p:cNvPr id="272" name="Google Shape;272;g340d34f23d1_0_114"/>
          <p:cNvSpPr txBox="1"/>
          <p:nvPr/>
        </p:nvSpPr>
        <p:spPr>
          <a:xfrm>
            <a:off x="4194800" y="3633000"/>
            <a:ext cx="7679700" cy="24231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None/>
            </a:pPr>
            <a:r>
              <a:rPr lang="en-US" sz="1700">
                <a:solidFill>
                  <a:schemeClr val="dk1"/>
                </a:solidFill>
                <a:highlight>
                  <a:srgbClr val="FAFAFA"/>
                </a:highlight>
              </a:rPr>
              <a:t>Cuando se piensa en una problemática social como la situación de las mujeres en Caldas, la información institucional (bases de datos de los RIPS) no es suficiente, dado que esta información está en función de la salúd pública, pero no del desarrollo integral de las mujeres, de esta manera se sugiere para próximos proyectos formular otro tipo de variables que abarquen más elementos y más realidades, y otras entidades generadoras de información para poder presentar alternativas con enfoque diferencial a todo nivel.</a:t>
            </a:r>
            <a:endParaRPr sz="19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descr="A screenshot of a computer&#10;&#10;Description automatically generated" id="277" name="Google Shape;277;g34423aab25d_1_7"/>
          <p:cNvPicPr preferRelativeResize="0"/>
          <p:nvPr/>
        </p:nvPicPr>
        <p:blipFill rotWithShape="1">
          <a:blip r:embed="rId3">
            <a:alphaModFix/>
          </a:blip>
          <a:srcRect b="0" l="0" r="0" t="0"/>
          <a:stretch/>
        </p:blipFill>
        <p:spPr>
          <a:xfrm>
            <a:off x="0" y="714375"/>
            <a:ext cx="12192000" cy="6858000"/>
          </a:xfrm>
          <a:prstGeom prst="rect">
            <a:avLst/>
          </a:prstGeom>
          <a:noFill/>
          <a:ln>
            <a:noFill/>
          </a:ln>
        </p:spPr>
      </p:pic>
      <p:pic>
        <p:nvPicPr>
          <p:cNvPr id="278" name="Google Shape;278;g34423aab25d_1_7"/>
          <p:cNvPicPr preferRelativeResize="0"/>
          <p:nvPr/>
        </p:nvPicPr>
        <p:blipFill>
          <a:blip r:embed="rId4">
            <a:alphaModFix/>
          </a:blip>
          <a:stretch>
            <a:fillRect/>
          </a:stretch>
        </p:blipFill>
        <p:spPr>
          <a:xfrm>
            <a:off x="7222325" y="972350"/>
            <a:ext cx="3711675" cy="4639600"/>
          </a:xfrm>
          <a:prstGeom prst="rect">
            <a:avLst/>
          </a:prstGeom>
          <a:noFill/>
          <a:ln>
            <a:noFill/>
          </a:ln>
        </p:spPr>
      </p:pic>
      <p:pic>
        <p:nvPicPr>
          <p:cNvPr id="279" name="Google Shape;279;g34423aab25d_1_7"/>
          <p:cNvPicPr preferRelativeResize="0"/>
          <p:nvPr/>
        </p:nvPicPr>
        <p:blipFill>
          <a:blip r:embed="rId5">
            <a:alphaModFix/>
          </a:blip>
          <a:stretch>
            <a:fillRect/>
          </a:stretch>
        </p:blipFill>
        <p:spPr>
          <a:xfrm>
            <a:off x="1238250" y="756225"/>
            <a:ext cx="5345550" cy="5345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descr="A screenshot of a computer&#10;&#10;Description automatically generated" id="102" name="Google Shape;102;p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03" name="Google Shape;103;p3"/>
          <p:cNvSpPr txBox="1"/>
          <p:nvPr/>
        </p:nvSpPr>
        <p:spPr>
          <a:xfrm>
            <a:off x="3818100" y="531850"/>
            <a:ext cx="5141400" cy="507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700">
                <a:solidFill>
                  <a:srgbClr val="A08EF1"/>
                </a:solidFill>
                <a:latin typeface="Arial"/>
                <a:ea typeface="Arial"/>
                <a:cs typeface="Arial"/>
                <a:sym typeface="Arial"/>
              </a:rPr>
              <a:t>Planteamiento del problema.</a:t>
            </a:r>
            <a:endParaRPr sz="2700">
              <a:solidFill>
                <a:srgbClr val="A08EF1"/>
              </a:solidFill>
              <a:latin typeface="Calibri"/>
              <a:ea typeface="Calibri"/>
              <a:cs typeface="Calibri"/>
              <a:sym typeface="Calibri"/>
            </a:endParaRPr>
          </a:p>
        </p:txBody>
      </p:sp>
      <p:sp>
        <p:nvSpPr>
          <p:cNvPr id="104" name="Google Shape;104;p3"/>
          <p:cNvSpPr txBox="1"/>
          <p:nvPr/>
        </p:nvSpPr>
        <p:spPr>
          <a:xfrm>
            <a:off x="1993500" y="981900"/>
            <a:ext cx="6161100" cy="596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 </a:t>
            </a:r>
            <a:endParaRPr/>
          </a:p>
          <a:p>
            <a:pPr indent="0" lvl="0" marL="0" rtl="0" algn="l">
              <a:spcBef>
                <a:spcPts val="0"/>
              </a:spcBef>
              <a:spcAft>
                <a:spcPts val="0"/>
              </a:spcAft>
              <a:buNone/>
            </a:pPr>
            <a:r>
              <a:rPr lang="en-US" sz="1900"/>
              <a:t>- Un estudio de la Secretaría Distrital de Salud y la UNODC.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rPr lang="en-US" sz="1900"/>
              <a:t>- </a:t>
            </a:r>
            <a:r>
              <a:rPr lang="en-US" sz="1900"/>
              <a:t>Cierre de la brecha del consumo por género.</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rPr lang="en-US" sz="1900"/>
              <a:t>-Las mujeres con mayor dificultad al acceso del tratamiento.</a:t>
            </a:r>
            <a:endParaRPr sz="1900"/>
          </a:p>
          <a:p>
            <a:pPr indent="0" lvl="0" marL="0" rtl="0" algn="l">
              <a:lnSpc>
                <a:spcPct val="150000"/>
              </a:lnSpc>
              <a:spcBef>
                <a:spcPts val="0"/>
              </a:spcBef>
              <a:spcAft>
                <a:spcPts val="0"/>
              </a:spcAft>
              <a:buNone/>
            </a:pPr>
            <a:r>
              <a:t/>
            </a:r>
            <a:endParaRPr sz="1200">
              <a:solidFill>
                <a:schemeClr val="dk1"/>
              </a:solidFill>
            </a:endParaRPr>
          </a:p>
          <a:p>
            <a:pPr indent="0" lvl="0" marL="0" rtl="0" algn="l">
              <a:lnSpc>
                <a:spcPct val="115000"/>
              </a:lnSpc>
              <a:spcBef>
                <a:spcPts val="0"/>
              </a:spcBef>
              <a:spcAft>
                <a:spcPts val="0"/>
              </a:spcAft>
              <a:buNone/>
            </a:pPr>
            <a:r>
              <a:rPr lang="en-US" sz="1900">
                <a:solidFill>
                  <a:schemeClr val="dk1"/>
                </a:solidFill>
              </a:rPr>
              <a:t>-Las mujeres siguen siendo  las depositarias de la asignación de roles de género y estereotipos que perpetúan la desigualdad.</a:t>
            </a:r>
            <a:r>
              <a:rPr lang="en-US" sz="1900"/>
              <a:t>  </a:t>
            </a:r>
            <a:endParaRPr sz="1900"/>
          </a:p>
          <a:p>
            <a:pPr indent="0" lvl="0" marL="0" rtl="0" algn="l">
              <a:lnSpc>
                <a:spcPct val="115000"/>
              </a:lnSpc>
              <a:spcBef>
                <a:spcPts val="0"/>
              </a:spcBef>
              <a:spcAft>
                <a:spcPts val="0"/>
              </a:spcAft>
              <a:buNone/>
            </a:pPr>
            <a:r>
              <a:t/>
            </a:r>
            <a:endParaRPr sz="1900"/>
          </a:p>
          <a:p>
            <a:pPr indent="0" lvl="0" marL="0" rtl="0" algn="l">
              <a:spcBef>
                <a:spcPts val="0"/>
              </a:spcBef>
              <a:spcAft>
                <a:spcPts val="0"/>
              </a:spcAft>
              <a:buNone/>
            </a:pPr>
            <a:r>
              <a:rPr lang="en-US" sz="1900">
                <a:solidFill>
                  <a:schemeClr val="dk1"/>
                </a:solidFill>
              </a:rPr>
              <a:t>- El consumo de sustancias psicoactivas se presenta como una solución para ellas,  que termina agravando el desarrollo </a:t>
            </a:r>
            <a:r>
              <a:rPr lang="en-US" sz="1800">
                <a:solidFill>
                  <a:schemeClr val="dk1"/>
                </a:solidFill>
              </a:rPr>
              <a:t>individual, </a:t>
            </a:r>
            <a:r>
              <a:rPr lang="en-US" sz="1900">
                <a:solidFill>
                  <a:schemeClr val="dk1"/>
                </a:solidFill>
              </a:rPr>
              <a:t>las relaciones interpersonales y la capacidad de tomar decisiones saludables. </a:t>
            </a:r>
            <a:endParaRPr sz="1900">
              <a:solidFill>
                <a:schemeClr val="dk1"/>
              </a:solidFill>
            </a:endParaRPr>
          </a:p>
          <a:p>
            <a:pPr indent="0" lvl="0" marL="0" rtl="0" algn="l">
              <a:spcBef>
                <a:spcPts val="0"/>
              </a:spcBef>
              <a:spcAft>
                <a:spcPts val="0"/>
              </a:spcAft>
              <a:buNone/>
            </a:pPr>
            <a:r>
              <a:t/>
            </a:r>
            <a:endParaRPr sz="1900">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05" name="Google Shape;105;p3"/>
          <p:cNvPicPr preferRelativeResize="0"/>
          <p:nvPr/>
        </p:nvPicPr>
        <p:blipFill rotWithShape="1">
          <a:blip r:embed="rId4">
            <a:alphaModFix/>
          </a:blip>
          <a:srcRect b="8900" l="15934" r="23130" t="0"/>
          <a:stretch/>
        </p:blipFill>
        <p:spPr>
          <a:xfrm>
            <a:off x="182575" y="2141088"/>
            <a:ext cx="1509100" cy="2429575"/>
          </a:xfrm>
          <a:prstGeom prst="rect">
            <a:avLst/>
          </a:prstGeom>
          <a:noFill/>
          <a:ln>
            <a:noFill/>
          </a:ln>
        </p:spPr>
      </p:pic>
      <p:pic>
        <p:nvPicPr>
          <p:cNvPr id="106" name="Google Shape;106;p3"/>
          <p:cNvPicPr preferRelativeResize="0"/>
          <p:nvPr/>
        </p:nvPicPr>
        <p:blipFill>
          <a:blip r:embed="rId5">
            <a:alphaModFix/>
          </a:blip>
          <a:stretch>
            <a:fillRect/>
          </a:stretch>
        </p:blipFill>
        <p:spPr>
          <a:xfrm>
            <a:off x="8313800" y="2023728"/>
            <a:ext cx="3665300" cy="3665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descr="A screenshot of a computer&#10;&#10;Description automatically generated" id="111" name="Google Shape;111;g340d34f23d1_0_220"/>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12" name="Google Shape;112;g340d34f23d1_0_220"/>
          <p:cNvSpPr txBox="1"/>
          <p:nvPr/>
        </p:nvSpPr>
        <p:spPr>
          <a:xfrm>
            <a:off x="3216053" y="1166216"/>
            <a:ext cx="6094500" cy="446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200">
                <a:solidFill>
                  <a:srgbClr val="A08EF1"/>
                </a:solidFill>
              </a:rPr>
              <a:t>O</a:t>
            </a:r>
            <a:r>
              <a:rPr b="1" lang="en-US" sz="2300">
                <a:solidFill>
                  <a:srgbClr val="A08EF1"/>
                </a:solidFill>
                <a:latin typeface="Arial"/>
                <a:ea typeface="Arial"/>
                <a:cs typeface="Arial"/>
                <a:sym typeface="Arial"/>
              </a:rPr>
              <a:t>bjetivo </a:t>
            </a:r>
            <a:r>
              <a:rPr b="1" lang="en-US" sz="2300">
                <a:solidFill>
                  <a:srgbClr val="A08EF1"/>
                </a:solidFill>
              </a:rPr>
              <a:t>G</a:t>
            </a:r>
            <a:r>
              <a:rPr b="1" lang="en-US" sz="2300">
                <a:solidFill>
                  <a:srgbClr val="A08EF1"/>
                </a:solidFill>
                <a:latin typeface="Arial"/>
                <a:ea typeface="Arial"/>
                <a:cs typeface="Arial"/>
                <a:sym typeface="Arial"/>
              </a:rPr>
              <a:t>eneral </a:t>
            </a:r>
            <a:r>
              <a:rPr b="1" lang="en-US" sz="2300">
                <a:solidFill>
                  <a:srgbClr val="A08EF1"/>
                </a:solidFill>
              </a:rPr>
              <a:t>y</a:t>
            </a:r>
            <a:r>
              <a:rPr b="1" lang="en-US" sz="2300">
                <a:solidFill>
                  <a:srgbClr val="A08EF1"/>
                </a:solidFill>
                <a:latin typeface="Arial"/>
                <a:ea typeface="Arial"/>
                <a:cs typeface="Arial"/>
                <a:sym typeface="Arial"/>
              </a:rPr>
              <a:t> </a:t>
            </a:r>
            <a:r>
              <a:rPr b="1" lang="en-US" sz="2300">
                <a:solidFill>
                  <a:srgbClr val="A08EF1"/>
                </a:solidFill>
              </a:rPr>
              <a:t>E</a:t>
            </a:r>
            <a:r>
              <a:rPr b="1" lang="en-US" sz="2300">
                <a:solidFill>
                  <a:srgbClr val="A08EF1"/>
                </a:solidFill>
                <a:latin typeface="Arial"/>
                <a:ea typeface="Arial"/>
                <a:cs typeface="Arial"/>
                <a:sym typeface="Arial"/>
              </a:rPr>
              <a:t>specíficos</a:t>
            </a:r>
            <a:r>
              <a:rPr b="1" lang="en-US" sz="2200">
                <a:solidFill>
                  <a:srgbClr val="A08EF1"/>
                </a:solidFill>
                <a:latin typeface="Arial"/>
                <a:ea typeface="Arial"/>
                <a:cs typeface="Arial"/>
                <a:sym typeface="Arial"/>
              </a:rPr>
              <a:t> </a:t>
            </a:r>
            <a:endParaRPr sz="2200">
              <a:solidFill>
                <a:srgbClr val="A08EF1"/>
              </a:solidFill>
              <a:latin typeface="Calibri"/>
              <a:ea typeface="Calibri"/>
              <a:cs typeface="Calibri"/>
              <a:sym typeface="Calibri"/>
            </a:endParaRPr>
          </a:p>
        </p:txBody>
      </p:sp>
      <p:pic>
        <p:nvPicPr>
          <p:cNvPr id="113" name="Google Shape;113;g340d34f23d1_0_220"/>
          <p:cNvPicPr preferRelativeResize="0"/>
          <p:nvPr/>
        </p:nvPicPr>
        <p:blipFill rotWithShape="1">
          <a:blip r:embed="rId4">
            <a:alphaModFix/>
          </a:blip>
          <a:srcRect b="13314" l="26832" r="20358" t="10558"/>
          <a:stretch/>
        </p:blipFill>
        <p:spPr>
          <a:xfrm flipH="1">
            <a:off x="625250" y="2258863"/>
            <a:ext cx="1791325" cy="2582225"/>
          </a:xfrm>
          <a:prstGeom prst="rect">
            <a:avLst/>
          </a:prstGeom>
          <a:noFill/>
          <a:ln>
            <a:noFill/>
          </a:ln>
        </p:spPr>
      </p:pic>
      <p:sp>
        <p:nvSpPr>
          <p:cNvPr id="114" name="Google Shape;114;g340d34f23d1_0_220"/>
          <p:cNvSpPr txBox="1"/>
          <p:nvPr/>
        </p:nvSpPr>
        <p:spPr>
          <a:xfrm>
            <a:off x="2501900" y="1974850"/>
            <a:ext cx="7715400" cy="47193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b="1" lang="en-US" sz="1800">
                <a:solidFill>
                  <a:schemeClr val="accent1"/>
                </a:solidFill>
              </a:rPr>
              <a:t>Objetivo General: </a:t>
            </a:r>
            <a:endParaRPr b="1" sz="1800">
              <a:solidFill>
                <a:schemeClr val="accent1"/>
              </a:solidFill>
            </a:endParaRPr>
          </a:p>
          <a:p>
            <a:pPr indent="0" lvl="0" marL="457200" rtl="0" algn="l">
              <a:lnSpc>
                <a:spcPct val="115000"/>
              </a:lnSpc>
              <a:spcBef>
                <a:spcPts val="0"/>
              </a:spcBef>
              <a:spcAft>
                <a:spcPts val="0"/>
              </a:spcAft>
              <a:buNone/>
            </a:pPr>
            <a:r>
              <a:t/>
            </a:r>
            <a:endParaRPr b="1" sz="1800">
              <a:solidFill>
                <a:schemeClr val="accent1"/>
              </a:solidFill>
            </a:endParaRPr>
          </a:p>
          <a:p>
            <a:pPr indent="0" lvl="0" marL="457200" rtl="0" algn="l">
              <a:lnSpc>
                <a:spcPct val="115000"/>
              </a:lnSpc>
              <a:spcBef>
                <a:spcPts val="0"/>
              </a:spcBef>
              <a:spcAft>
                <a:spcPts val="0"/>
              </a:spcAft>
              <a:buNone/>
            </a:pPr>
            <a:r>
              <a:rPr lang="en-US" sz="1500">
                <a:solidFill>
                  <a:schemeClr val="dk1"/>
                </a:solidFill>
              </a:rPr>
              <a:t>Desarrollar un modelo no supervisado, con inteligencia artificial, que le permita a los actores sociales y territoriales del departamento de Caldas, identificar patrones críticos en salud mental para la formulación y puesta en marcha de programas de promoción y prevención en salud, con enfoque de género.</a:t>
            </a:r>
            <a:endParaRPr sz="1500">
              <a:solidFill>
                <a:schemeClr val="dk1"/>
              </a:solidFill>
            </a:endParaRPr>
          </a:p>
          <a:p>
            <a:pPr indent="0" lvl="0" marL="457200" rtl="0" algn="l">
              <a:lnSpc>
                <a:spcPct val="115000"/>
              </a:lnSpc>
              <a:spcBef>
                <a:spcPts val="0"/>
              </a:spcBef>
              <a:spcAft>
                <a:spcPts val="0"/>
              </a:spcAft>
              <a:buNone/>
            </a:pPr>
            <a:r>
              <a:t/>
            </a:r>
            <a:endParaRPr b="1" sz="1600">
              <a:solidFill>
                <a:schemeClr val="dk1"/>
              </a:solidFill>
            </a:endParaRPr>
          </a:p>
          <a:p>
            <a:pPr indent="0" lvl="0" marL="457200" rtl="0" algn="l">
              <a:lnSpc>
                <a:spcPct val="115000"/>
              </a:lnSpc>
              <a:spcBef>
                <a:spcPts val="0"/>
              </a:spcBef>
              <a:spcAft>
                <a:spcPts val="0"/>
              </a:spcAft>
              <a:buNone/>
            </a:pPr>
            <a:r>
              <a:rPr b="1" lang="en-US" sz="1800">
                <a:solidFill>
                  <a:schemeClr val="accent1"/>
                </a:solidFill>
              </a:rPr>
              <a:t>Objetivos Específicos:</a:t>
            </a:r>
            <a:endParaRPr b="1" sz="1800">
              <a:solidFill>
                <a:schemeClr val="accent1"/>
              </a:solidFill>
            </a:endParaRPr>
          </a:p>
          <a:p>
            <a:pPr indent="0" lvl="0" marL="457200" rtl="0" algn="l">
              <a:lnSpc>
                <a:spcPct val="115000"/>
              </a:lnSpc>
              <a:spcBef>
                <a:spcPts val="0"/>
              </a:spcBef>
              <a:spcAft>
                <a:spcPts val="0"/>
              </a:spcAft>
              <a:buNone/>
            </a:pPr>
            <a:r>
              <a:t/>
            </a:r>
            <a:endParaRPr b="1" sz="1800">
              <a:solidFill>
                <a:schemeClr val="accent1"/>
              </a:solidFill>
            </a:endParaRPr>
          </a:p>
          <a:p>
            <a:pPr indent="-323850" lvl="0" marL="457200" rtl="0" algn="l">
              <a:lnSpc>
                <a:spcPct val="150000"/>
              </a:lnSpc>
              <a:spcBef>
                <a:spcPts val="0"/>
              </a:spcBef>
              <a:spcAft>
                <a:spcPts val="0"/>
              </a:spcAft>
              <a:buClr>
                <a:schemeClr val="dk1"/>
              </a:buClr>
              <a:buSzPts val="1500"/>
              <a:buChar char="●"/>
            </a:pPr>
            <a:r>
              <a:rPr lang="en-US" sz="1500">
                <a:solidFill>
                  <a:schemeClr val="dk1"/>
                </a:solidFill>
              </a:rPr>
              <a:t>Identificar los patrones críticos en salud mental que permitan tener un panorama de las condiciones de salud de las mujeres en Caldas.</a:t>
            </a:r>
            <a:endParaRPr sz="1500">
              <a:solidFill>
                <a:schemeClr val="dk1"/>
              </a:solidFill>
            </a:endParaRPr>
          </a:p>
          <a:p>
            <a:pPr indent="-323850" lvl="0" marL="457200" rtl="0" algn="l">
              <a:lnSpc>
                <a:spcPct val="150000"/>
              </a:lnSpc>
              <a:spcBef>
                <a:spcPts val="0"/>
              </a:spcBef>
              <a:spcAft>
                <a:spcPts val="0"/>
              </a:spcAft>
              <a:buClr>
                <a:schemeClr val="dk1"/>
              </a:buClr>
              <a:buSzPts val="1500"/>
              <a:buChar char="●"/>
            </a:pPr>
            <a:r>
              <a:rPr lang="en-US" sz="1500">
                <a:solidFill>
                  <a:schemeClr val="dk1"/>
                </a:solidFill>
              </a:rPr>
              <a:t>Proponer estrategias a mediano y largo plazo que mejoren las condiciones de vida de las mujeres que responda a la realidad encontrada. </a:t>
            </a:r>
            <a:endParaRPr sz="1500">
              <a:solidFill>
                <a:schemeClr val="dk1"/>
              </a:solidFill>
            </a:endParaRPr>
          </a:p>
          <a:p>
            <a:pPr indent="0" lvl="0" marL="457200" rtl="0" algn="l">
              <a:lnSpc>
                <a:spcPct val="115000"/>
              </a:lnSpc>
              <a:spcBef>
                <a:spcPts val="0"/>
              </a:spcBef>
              <a:spcAft>
                <a:spcPts val="0"/>
              </a:spcAft>
              <a:buNone/>
            </a:pPr>
            <a:r>
              <a:t/>
            </a:r>
            <a:endParaRPr b="1" sz="1600">
              <a:solidFill>
                <a:schemeClr val="dk1"/>
              </a:solidFill>
            </a:endParaRPr>
          </a:p>
          <a:p>
            <a:pPr indent="0" lvl="0" marL="457200" rtl="0" algn="l">
              <a:lnSpc>
                <a:spcPct val="115000"/>
              </a:lnSpc>
              <a:spcBef>
                <a:spcPts val="0"/>
              </a:spcBef>
              <a:spcAft>
                <a:spcPts val="0"/>
              </a:spcAft>
              <a:buNone/>
            </a:pPr>
            <a:r>
              <a:t/>
            </a:r>
            <a:endParaRPr b="1" sz="1600">
              <a:solidFill>
                <a:schemeClr val="dk1"/>
              </a:solidFill>
            </a:endParaRPr>
          </a:p>
        </p:txBody>
      </p:sp>
      <p:pic>
        <p:nvPicPr>
          <p:cNvPr id="115" name="Google Shape;115;g340d34f23d1_0_220" title="—Pngtree—soft floral arrangement for wedding_5084848.png"/>
          <p:cNvPicPr preferRelativeResize="0"/>
          <p:nvPr/>
        </p:nvPicPr>
        <p:blipFill>
          <a:blip r:embed="rId5">
            <a:alphaModFix/>
          </a:blip>
          <a:stretch>
            <a:fillRect/>
          </a:stretch>
        </p:blipFill>
        <p:spPr>
          <a:xfrm>
            <a:off x="8293075" y="0"/>
            <a:ext cx="3898926" cy="38989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descr="A screenshot of a computer&#10;&#10;Description automatically generated" id="120" name="Google Shape;120;p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21" name="Google Shape;121;p5"/>
          <p:cNvSpPr txBox="1"/>
          <p:nvPr/>
        </p:nvSpPr>
        <p:spPr>
          <a:xfrm>
            <a:off x="4330700" y="815425"/>
            <a:ext cx="2810100" cy="554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000">
                <a:solidFill>
                  <a:srgbClr val="A08EF1"/>
                </a:solidFill>
              </a:rPr>
              <a:t>J</a:t>
            </a:r>
            <a:r>
              <a:rPr b="1" lang="en-US" sz="3000">
                <a:solidFill>
                  <a:srgbClr val="A08EF1"/>
                </a:solidFill>
                <a:latin typeface="Arial"/>
                <a:ea typeface="Arial"/>
                <a:cs typeface="Arial"/>
                <a:sym typeface="Arial"/>
              </a:rPr>
              <a:t>ustificación </a:t>
            </a:r>
            <a:endParaRPr sz="3000">
              <a:solidFill>
                <a:srgbClr val="A08EF1"/>
              </a:solidFill>
              <a:latin typeface="Calibri"/>
              <a:ea typeface="Calibri"/>
              <a:cs typeface="Calibri"/>
              <a:sym typeface="Calibri"/>
            </a:endParaRPr>
          </a:p>
        </p:txBody>
      </p:sp>
      <p:sp>
        <p:nvSpPr>
          <p:cNvPr id="122" name="Google Shape;122;p5"/>
          <p:cNvSpPr txBox="1"/>
          <p:nvPr/>
        </p:nvSpPr>
        <p:spPr>
          <a:xfrm>
            <a:off x="1984175" y="2083500"/>
            <a:ext cx="5718300" cy="432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solidFill>
                  <a:schemeClr val="dk1"/>
                </a:solidFill>
              </a:rPr>
              <a:t>- La tecnología y los Objetivos de Desarrollo Sostenible.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just">
              <a:lnSpc>
                <a:spcPct val="115000"/>
              </a:lnSpc>
              <a:spcBef>
                <a:spcPts val="1400"/>
              </a:spcBef>
              <a:spcAft>
                <a:spcPts val="0"/>
              </a:spcAft>
              <a:buNone/>
            </a:pPr>
            <a:r>
              <a:rPr lang="en-US" sz="2000">
                <a:solidFill>
                  <a:schemeClr val="dk1"/>
                </a:solidFill>
              </a:rPr>
              <a:t>-La visualización e interpretación de datos con el uso de la IA, </a:t>
            </a:r>
            <a:r>
              <a:rPr lang="en-US" sz="2000">
                <a:solidFill>
                  <a:schemeClr val="dk1"/>
                </a:solidFill>
              </a:rPr>
              <a:t> permite analizar grandes volúmenes de datos y generar recomendaciones basadas en evidencia para diseñar políticas efectivas. </a:t>
            </a:r>
            <a:endParaRPr sz="2000">
              <a:solidFill>
                <a:schemeClr val="dk1"/>
              </a:solidFill>
            </a:endParaRPr>
          </a:p>
          <a:p>
            <a:pPr indent="0" lvl="0" marL="0" rtl="0" algn="just">
              <a:spcBef>
                <a:spcPts val="1400"/>
              </a:spcBef>
              <a:spcAft>
                <a:spcPts val="0"/>
              </a:spcAft>
              <a:buNone/>
            </a:pPr>
            <a:r>
              <a:rPr lang="en-US" sz="2000">
                <a:solidFill>
                  <a:schemeClr val="dk1"/>
                </a:solidFill>
              </a:rPr>
              <a:t>- Política Nacional de Salud Mental y sus enfoques. </a:t>
            </a:r>
            <a:endParaRPr sz="2000">
              <a:solidFill>
                <a:schemeClr val="dk1"/>
              </a:solidFill>
            </a:endParaRPr>
          </a:p>
          <a:p>
            <a:pPr indent="0" lvl="0" marL="0" rtl="0" algn="just">
              <a:spcBef>
                <a:spcPts val="1400"/>
              </a:spcBef>
              <a:spcAft>
                <a:spcPts val="1400"/>
              </a:spcAft>
              <a:buNone/>
            </a:pPr>
            <a:r>
              <a:t/>
            </a:r>
            <a:endParaRPr sz="1900">
              <a:solidFill>
                <a:schemeClr val="dk1"/>
              </a:solidFill>
            </a:endParaRPr>
          </a:p>
        </p:txBody>
      </p:sp>
      <p:pic>
        <p:nvPicPr>
          <p:cNvPr id="123" name="Google Shape;123;p5"/>
          <p:cNvPicPr preferRelativeResize="0"/>
          <p:nvPr/>
        </p:nvPicPr>
        <p:blipFill rotWithShape="1">
          <a:blip r:embed="rId4">
            <a:alphaModFix/>
          </a:blip>
          <a:srcRect b="10599" l="30883" r="35219" t="4805"/>
          <a:stretch/>
        </p:blipFill>
        <p:spPr>
          <a:xfrm flipH="1">
            <a:off x="503425" y="1751625"/>
            <a:ext cx="926125" cy="3051726"/>
          </a:xfrm>
          <a:prstGeom prst="rect">
            <a:avLst/>
          </a:prstGeom>
          <a:noFill/>
          <a:ln>
            <a:noFill/>
          </a:ln>
        </p:spPr>
      </p:pic>
      <p:pic>
        <p:nvPicPr>
          <p:cNvPr id="124" name="Google Shape;124;p5"/>
          <p:cNvPicPr preferRelativeResize="0"/>
          <p:nvPr/>
        </p:nvPicPr>
        <p:blipFill>
          <a:blip r:embed="rId5">
            <a:alphaModFix/>
          </a:blip>
          <a:stretch>
            <a:fillRect/>
          </a:stretch>
        </p:blipFill>
        <p:spPr>
          <a:xfrm>
            <a:off x="8470075" y="1849450"/>
            <a:ext cx="3423475" cy="3859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descr="A screenshot of a computer&#10;&#10;Description automatically generated" id="129" name="Google Shape;129;p6"/>
          <p:cNvPicPr preferRelativeResize="0"/>
          <p:nvPr/>
        </p:nvPicPr>
        <p:blipFill rotWithShape="1">
          <a:blip r:embed="rId3">
            <a:alphaModFix/>
          </a:blip>
          <a:srcRect b="0" l="0" r="0" t="0"/>
          <a:stretch/>
        </p:blipFill>
        <p:spPr>
          <a:xfrm>
            <a:off x="0" y="152400"/>
            <a:ext cx="12192000" cy="6858000"/>
          </a:xfrm>
          <a:prstGeom prst="rect">
            <a:avLst/>
          </a:prstGeom>
          <a:noFill/>
          <a:ln>
            <a:noFill/>
          </a:ln>
        </p:spPr>
      </p:pic>
      <p:sp>
        <p:nvSpPr>
          <p:cNvPr id="130" name="Google Shape;130;p6"/>
          <p:cNvSpPr txBox="1"/>
          <p:nvPr/>
        </p:nvSpPr>
        <p:spPr>
          <a:xfrm>
            <a:off x="4273548" y="758875"/>
            <a:ext cx="2517900" cy="538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900">
                <a:solidFill>
                  <a:srgbClr val="A08EF1"/>
                </a:solidFill>
                <a:latin typeface="Arial"/>
                <a:ea typeface="Arial"/>
                <a:cs typeface="Arial"/>
                <a:sym typeface="Arial"/>
              </a:rPr>
              <a:t>Alcance</a:t>
            </a:r>
            <a:r>
              <a:rPr b="1" lang="en-US" sz="2500">
                <a:solidFill>
                  <a:srgbClr val="A08EF1"/>
                </a:solidFill>
                <a:latin typeface="Arial"/>
                <a:ea typeface="Arial"/>
                <a:cs typeface="Arial"/>
                <a:sym typeface="Arial"/>
              </a:rPr>
              <a:t> </a:t>
            </a:r>
            <a:endParaRPr sz="2800">
              <a:solidFill>
                <a:srgbClr val="A08EF1"/>
              </a:solidFill>
              <a:latin typeface="Calibri"/>
              <a:ea typeface="Calibri"/>
              <a:cs typeface="Calibri"/>
              <a:sym typeface="Calibri"/>
            </a:endParaRPr>
          </a:p>
        </p:txBody>
      </p:sp>
      <p:sp>
        <p:nvSpPr>
          <p:cNvPr id="131" name="Google Shape;131;p6"/>
          <p:cNvSpPr txBox="1"/>
          <p:nvPr/>
        </p:nvSpPr>
        <p:spPr>
          <a:xfrm>
            <a:off x="1827300" y="1488400"/>
            <a:ext cx="8542200" cy="4218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700">
                <a:solidFill>
                  <a:schemeClr val="dk1"/>
                </a:solidFill>
              </a:rPr>
              <a:t>El modelo identifica patrones críticos en salud mental y consumo de sustancias en hombres y  mujeres, facilitando la implementación de programas específicos con un enfoque territorial. </a:t>
            </a:r>
            <a:endParaRPr sz="1700">
              <a:solidFill>
                <a:schemeClr val="dk1"/>
              </a:solidFill>
            </a:endParaRPr>
          </a:p>
          <a:p>
            <a:pPr indent="0" lvl="0" marL="0" rtl="0" algn="l">
              <a:lnSpc>
                <a:spcPct val="115000"/>
              </a:lnSpc>
              <a:spcBef>
                <a:spcPts val="1200"/>
              </a:spcBef>
              <a:spcAft>
                <a:spcPts val="0"/>
              </a:spcAft>
              <a:buNone/>
            </a:pPr>
            <a:r>
              <a:rPr lang="en-US" sz="1700">
                <a:solidFill>
                  <a:schemeClr val="dk1"/>
                </a:solidFill>
              </a:rPr>
              <a:t>Se basa en registros de salud (RIPS) y se alinea con la </a:t>
            </a:r>
            <a:r>
              <a:rPr b="1" lang="en-US" sz="1700">
                <a:solidFill>
                  <a:schemeClr val="dk1"/>
                </a:solidFill>
              </a:rPr>
              <a:t>Política Nacional de Salud Mental de Colombia</a:t>
            </a:r>
            <a:r>
              <a:rPr lang="en-US" sz="1700">
                <a:solidFill>
                  <a:schemeClr val="dk1"/>
                </a:solidFill>
              </a:rPr>
              <a:t>.</a:t>
            </a:r>
            <a:endParaRPr sz="1700"/>
          </a:p>
          <a:p>
            <a:pPr indent="0" lvl="0" marL="0" rtl="0" algn="l">
              <a:lnSpc>
                <a:spcPct val="115000"/>
              </a:lnSpc>
              <a:spcBef>
                <a:spcPts val="1200"/>
              </a:spcBef>
              <a:spcAft>
                <a:spcPts val="0"/>
              </a:spcAft>
              <a:buNone/>
            </a:pPr>
            <a:r>
              <a:rPr lang="en-US" sz="1700"/>
              <a:t>El proyecto y el </a:t>
            </a:r>
            <a:r>
              <a:rPr lang="en-US" sz="1700"/>
              <a:t>modelo</a:t>
            </a:r>
            <a:r>
              <a:rPr lang="en-US" sz="1700"/>
              <a:t>, identifican patrones y necesidades prioritarias, valida su precisión y genera simulaciones para evaluar el impacto de diferentes estrategias. También se crea un sistema de apoyo a la toma de decisiones, para diseñar programas de promoción y prevención en  salud.</a:t>
            </a:r>
            <a:endParaRPr sz="1700"/>
          </a:p>
          <a:p>
            <a:pPr indent="0" lvl="0" marL="0" rtl="0" algn="l">
              <a:lnSpc>
                <a:spcPct val="115000"/>
              </a:lnSpc>
              <a:spcBef>
                <a:spcPts val="1200"/>
              </a:spcBef>
              <a:spcAft>
                <a:spcPts val="1200"/>
              </a:spcAft>
              <a:buNone/>
            </a:pPr>
            <a:r>
              <a:rPr lang="en-US" sz="1700"/>
              <a:t>Los resultados serán socializados con instituciones y organizaciones, promoviendo políticas basadas en evidencia. Se busca que el modelo sea replicable y escalable a otros contextos para fomentar la equidad de género y el desarrollo sostenible.</a:t>
            </a:r>
            <a:endParaRPr sz="1700"/>
          </a:p>
        </p:txBody>
      </p:sp>
      <p:pic>
        <p:nvPicPr>
          <p:cNvPr id="132" name="Google Shape;132;p6"/>
          <p:cNvPicPr preferRelativeResize="0"/>
          <p:nvPr/>
        </p:nvPicPr>
        <p:blipFill rotWithShape="1">
          <a:blip r:embed="rId4">
            <a:alphaModFix/>
          </a:blip>
          <a:srcRect b="0" l="54977" r="0" t="0"/>
          <a:stretch/>
        </p:blipFill>
        <p:spPr>
          <a:xfrm>
            <a:off x="505643" y="2481263"/>
            <a:ext cx="1179300" cy="1743075"/>
          </a:xfrm>
          <a:prstGeom prst="rect">
            <a:avLst/>
          </a:prstGeom>
          <a:noFill/>
          <a:ln>
            <a:noFill/>
          </a:ln>
        </p:spPr>
      </p:pic>
      <p:pic>
        <p:nvPicPr>
          <p:cNvPr id="133" name="Google Shape;133;p6" title="—Pngtree—pink flower transparent background_8377602.png"/>
          <p:cNvPicPr preferRelativeResize="0"/>
          <p:nvPr/>
        </p:nvPicPr>
        <p:blipFill>
          <a:blip r:embed="rId5">
            <a:alphaModFix/>
          </a:blip>
          <a:stretch>
            <a:fillRect/>
          </a:stretch>
        </p:blipFill>
        <p:spPr>
          <a:xfrm>
            <a:off x="7675550" y="251275"/>
            <a:ext cx="1334100" cy="1334100"/>
          </a:xfrm>
          <a:prstGeom prst="rect">
            <a:avLst/>
          </a:prstGeom>
          <a:noFill/>
          <a:ln>
            <a:noFill/>
          </a:ln>
        </p:spPr>
      </p:pic>
      <p:pic>
        <p:nvPicPr>
          <p:cNvPr id="134" name="Google Shape;134;p6" title="—Pngtree—soft floral arrangement for wedding_5084848.png"/>
          <p:cNvPicPr preferRelativeResize="0"/>
          <p:nvPr/>
        </p:nvPicPr>
        <p:blipFill>
          <a:blip r:embed="rId6">
            <a:alphaModFix/>
          </a:blip>
          <a:stretch>
            <a:fillRect/>
          </a:stretch>
        </p:blipFill>
        <p:spPr>
          <a:xfrm>
            <a:off x="8293075" y="0"/>
            <a:ext cx="3898926" cy="38989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descr="A screenshot of a computer&#10;&#10;Description automatically generated" id="139" name="Google Shape;139;g340d34f23d1_0_13"/>
          <p:cNvPicPr preferRelativeResize="0"/>
          <p:nvPr/>
        </p:nvPicPr>
        <p:blipFill rotWithShape="1">
          <a:blip r:embed="rId3">
            <a:alphaModFix/>
          </a:blip>
          <a:srcRect b="0" l="0" r="0" t="0"/>
          <a:stretch/>
        </p:blipFill>
        <p:spPr>
          <a:xfrm>
            <a:off x="-680425" y="-274550"/>
            <a:ext cx="15035702" cy="8457575"/>
          </a:xfrm>
          <a:prstGeom prst="rect">
            <a:avLst/>
          </a:prstGeom>
          <a:noFill/>
          <a:ln>
            <a:noFill/>
          </a:ln>
        </p:spPr>
      </p:pic>
      <p:sp>
        <p:nvSpPr>
          <p:cNvPr id="140" name="Google Shape;140;g340d34f23d1_0_13"/>
          <p:cNvSpPr txBox="1"/>
          <p:nvPr/>
        </p:nvSpPr>
        <p:spPr>
          <a:xfrm>
            <a:off x="1280125" y="599750"/>
            <a:ext cx="17442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A08EF1"/>
                </a:solidFill>
              </a:rPr>
              <a:t>Flujograma</a:t>
            </a:r>
            <a:endParaRPr/>
          </a:p>
          <a:p>
            <a:pPr indent="0" lvl="0" marL="0" marR="0" rtl="0" algn="l">
              <a:spcBef>
                <a:spcPts val="0"/>
              </a:spcBef>
              <a:spcAft>
                <a:spcPts val="0"/>
              </a:spcAft>
              <a:buNone/>
            </a:pPr>
            <a:r>
              <a:t/>
            </a:r>
            <a:endParaRPr b="1" sz="1800">
              <a:solidFill>
                <a:srgbClr val="A08EF1"/>
              </a:solidFill>
              <a:latin typeface="Arial"/>
              <a:ea typeface="Arial"/>
              <a:cs typeface="Arial"/>
              <a:sym typeface="Arial"/>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pic>
        <p:nvPicPr>
          <p:cNvPr id="141" name="Google Shape;141;g340d34f23d1_0_13"/>
          <p:cNvPicPr preferRelativeResize="0"/>
          <p:nvPr/>
        </p:nvPicPr>
        <p:blipFill rotWithShape="1">
          <a:blip r:embed="rId4">
            <a:alphaModFix/>
          </a:blip>
          <a:srcRect b="12172" l="16878" r="13691" t="0"/>
          <a:stretch/>
        </p:blipFill>
        <p:spPr>
          <a:xfrm>
            <a:off x="1754500" y="1643825"/>
            <a:ext cx="2437650" cy="3570350"/>
          </a:xfrm>
          <a:prstGeom prst="rect">
            <a:avLst/>
          </a:prstGeom>
          <a:noFill/>
          <a:ln>
            <a:noFill/>
          </a:ln>
        </p:spPr>
      </p:pic>
      <p:pic>
        <p:nvPicPr>
          <p:cNvPr id="142" name="Google Shape;142;g340d34f23d1_0_13" title="flujograma_proyecto.png"/>
          <p:cNvPicPr preferRelativeResize="0"/>
          <p:nvPr/>
        </p:nvPicPr>
        <p:blipFill>
          <a:blip r:embed="rId5">
            <a:alphaModFix/>
          </a:blip>
          <a:stretch>
            <a:fillRect/>
          </a:stretch>
        </p:blipFill>
        <p:spPr>
          <a:xfrm>
            <a:off x="4192150" y="0"/>
            <a:ext cx="6264200" cy="7099301"/>
          </a:xfrm>
          <a:prstGeom prst="rect">
            <a:avLst/>
          </a:prstGeom>
          <a:noFill/>
          <a:ln>
            <a:noFill/>
          </a:ln>
        </p:spPr>
      </p:pic>
      <p:pic>
        <p:nvPicPr>
          <p:cNvPr id="143" name="Google Shape;143;g340d34f23d1_0_13" title="—Pngtree—soft floral arrangement for wedding_5084848.png"/>
          <p:cNvPicPr preferRelativeResize="0"/>
          <p:nvPr/>
        </p:nvPicPr>
        <p:blipFill>
          <a:blip r:embed="rId6">
            <a:alphaModFix/>
          </a:blip>
          <a:stretch>
            <a:fillRect/>
          </a:stretch>
        </p:blipFill>
        <p:spPr>
          <a:xfrm>
            <a:off x="10456350" y="-274550"/>
            <a:ext cx="3898926" cy="38989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descr="A screenshot of a computer&#10;&#10;Description automatically generated" id="148" name="Google Shape;148;p7"/>
          <p:cNvPicPr preferRelativeResize="0"/>
          <p:nvPr/>
        </p:nvPicPr>
        <p:blipFill rotWithShape="1">
          <a:blip r:embed="rId3">
            <a:alphaModFix/>
          </a:blip>
          <a:srcRect b="0" l="0" r="0" t="0"/>
          <a:stretch/>
        </p:blipFill>
        <p:spPr>
          <a:xfrm>
            <a:off x="0" y="152400"/>
            <a:ext cx="12192000" cy="6858000"/>
          </a:xfrm>
          <a:prstGeom prst="rect">
            <a:avLst/>
          </a:prstGeom>
          <a:noFill/>
          <a:ln>
            <a:noFill/>
          </a:ln>
        </p:spPr>
      </p:pic>
      <p:sp>
        <p:nvSpPr>
          <p:cNvPr id="149" name="Google Shape;149;p7"/>
          <p:cNvSpPr txBox="1"/>
          <p:nvPr/>
        </p:nvSpPr>
        <p:spPr>
          <a:xfrm>
            <a:off x="2508475" y="800500"/>
            <a:ext cx="2336700" cy="1046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600">
                <a:solidFill>
                  <a:srgbClr val="A08EF1"/>
                </a:solidFill>
                <a:latin typeface="Arial"/>
                <a:ea typeface="Arial"/>
                <a:cs typeface="Arial"/>
                <a:sym typeface="Arial"/>
              </a:rPr>
              <a:t>Metodología</a:t>
            </a:r>
            <a:endParaRPr sz="2200"/>
          </a:p>
          <a:p>
            <a:pPr indent="0" lvl="0" marL="0" marR="0" rtl="0" algn="l">
              <a:spcBef>
                <a:spcPts val="0"/>
              </a:spcBef>
              <a:spcAft>
                <a:spcPts val="0"/>
              </a:spcAft>
              <a:buNone/>
            </a:pPr>
            <a:r>
              <a:t/>
            </a:r>
            <a:endParaRPr b="1" sz="1800">
              <a:solidFill>
                <a:srgbClr val="A08EF1"/>
              </a:solidFill>
              <a:latin typeface="Arial"/>
              <a:ea typeface="Arial"/>
              <a:cs typeface="Arial"/>
              <a:sym typeface="Arial"/>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sp>
        <p:nvSpPr>
          <p:cNvPr id="150" name="Google Shape;150;p7"/>
          <p:cNvSpPr txBox="1"/>
          <p:nvPr/>
        </p:nvSpPr>
        <p:spPr>
          <a:xfrm>
            <a:off x="6134075" y="778275"/>
            <a:ext cx="5905500" cy="517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rPr>
              <a:t>Se utilizó un enfoque de Machine Learning, con análisis exploratorio de datos (EDA), limpieza de información y aplicación del modelo K-Means para la agrupación de casos en clusters. </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US" sz="1800">
                <a:solidFill>
                  <a:schemeClr val="dk1"/>
                </a:solidFill>
              </a:rPr>
              <a:t>Y el método del codo desde </a:t>
            </a:r>
            <a:r>
              <a:rPr b="1" lang="en-US" sz="1800">
                <a:solidFill>
                  <a:schemeClr val="dk1"/>
                </a:solidFill>
              </a:rPr>
              <a:t>SSE</a:t>
            </a:r>
            <a:r>
              <a:rPr lang="en-US" sz="1800">
                <a:solidFill>
                  <a:schemeClr val="dk1"/>
                </a:solidFill>
              </a:rPr>
              <a:t> para revisar que tan agrupados estan, buscando los mínimos</a:t>
            </a:r>
            <a:endParaRPr sz="1800">
              <a:solidFill>
                <a:schemeClr val="dk1"/>
              </a:solidFill>
            </a:endParaRPr>
          </a:p>
          <a:p>
            <a:pPr indent="0" lvl="0" marL="0" rtl="0" algn="l">
              <a:spcBef>
                <a:spcPts val="0"/>
              </a:spcBef>
              <a:spcAft>
                <a:spcPts val="0"/>
              </a:spcAft>
              <a:buNone/>
            </a:pPr>
            <a:r>
              <a:rPr lang="en-US" sz="1800">
                <a:solidFill>
                  <a:schemeClr val="dk1"/>
                </a:solidFill>
              </a:rPr>
              <a:t> Y el </a:t>
            </a:r>
            <a:r>
              <a:rPr b="1" lang="en-US" sz="1800">
                <a:solidFill>
                  <a:schemeClr val="dk1"/>
                </a:solidFill>
              </a:rPr>
              <a:t>Silhouette</a:t>
            </a:r>
            <a:r>
              <a:rPr lang="en-US" sz="1800">
                <a:solidFill>
                  <a:schemeClr val="dk1"/>
                </a:solidFill>
              </a:rPr>
              <a:t> como una métrica que busca los máximos.</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US" sz="1800">
                <a:solidFill>
                  <a:schemeClr val="dk1"/>
                </a:solidFill>
              </a:rPr>
              <a:t>AnálisIs</a:t>
            </a:r>
            <a:r>
              <a:rPr lang="en-US" sz="1800">
                <a:solidFill>
                  <a:schemeClr val="dk1"/>
                </a:solidFill>
              </a:rPr>
              <a:t> de Componentes Principales desde el </a:t>
            </a:r>
            <a:r>
              <a:rPr b="1" lang="en-US" sz="1800">
                <a:solidFill>
                  <a:schemeClr val="dk1"/>
                </a:solidFill>
              </a:rPr>
              <a:t>PCA</a:t>
            </a:r>
            <a:r>
              <a:rPr lang="en-US" sz="1800">
                <a:solidFill>
                  <a:schemeClr val="dk1"/>
                </a:solidFill>
              </a:rPr>
              <a:t> como principal componente de analisis, es una técnica de reducción de dimensionalidad no supervisada.</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US" sz="1800">
                <a:solidFill>
                  <a:schemeClr val="dk1"/>
                </a:solidFill>
              </a:rPr>
              <a:t>El </a:t>
            </a:r>
            <a:r>
              <a:rPr b="1" lang="en-US" sz="1800">
                <a:solidFill>
                  <a:schemeClr val="dk1"/>
                </a:solidFill>
              </a:rPr>
              <a:t>Análisis de la Situación en Salud (ASIS)</a:t>
            </a:r>
            <a:r>
              <a:rPr lang="en-US" sz="1800">
                <a:solidFill>
                  <a:schemeClr val="dk1"/>
                </a:solidFill>
              </a:rPr>
              <a:t> </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b="1" lang="en-US" sz="1800">
                <a:solidFill>
                  <a:schemeClr val="dk1"/>
                </a:solidFill>
              </a:rPr>
              <a:t>Registros Individuales de Prestación de Servicios de Salud (RIPS)</a:t>
            </a:r>
            <a:r>
              <a:rPr lang="en-US" sz="1800">
                <a:solidFill>
                  <a:schemeClr val="dk1"/>
                </a:solidFill>
              </a:rPr>
              <a:t>, </a:t>
            </a:r>
            <a:r>
              <a:rPr b="1" lang="en-US" sz="1800">
                <a:solidFill>
                  <a:schemeClr val="dk1"/>
                </a:solidFill>
              </a:rPr>
              <a:t>2018, 2019 y 2020</a:t>
            </a:r>
            <a:r>
              <a:rPr lang="en-US" sz="1800">
                <a:solidFill>
                  <a:schemeClr val="dk1"/>
                </a:solidFill>
              </a:rPr>
              <a:t> </a:t>
            </a:r>
            <a:endParaRPr sz="1800"/>
          </a:p>
        </p:txBody>
      </p:sp>
      <p:sp>
        <p:nvSpPr>
          <p:cNvPr id="151" name="Google Shape;151;p7"/>
          <p:cNvSpPr txBox="1"/>
          <p:nvPr/>
        </p:nvSpPr>
        <p:spPr>
          <a:xfrm>
            <a:off x="1626275" y="1499950"/>
            <a:ext cx="4355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900">
                <a:solidFill>
                  <a:schemeClr val="accent1"/>
                </a:solidFill>
              </a:rPr>
              <a:t>D</a:t>
            </a:r>
            <a:r>
              <a:rPr b="1" lang="en-US" sz="1900">
                <a:solidFill>
                  <a:schemeClr val="accent1"/>
                </a:solidFill>
              </a:rPr>
              <a:t>escripción de la base de datos</a:t>
            </a:r>
            <a:endParaRPr sz="1500">
              <a:solidFill>
                <a:schemeClr val="accent1"/>
              </a:solidFill>
            </a:endParaRPr>
          </a:p>
        </p:txBody>
      </p:sp>
      <p:pic>
        <p:nvPicPr>
          <p:cNvPr id="152" name="Google Shape;152;p7"/>
          <p:cNvPicPr preferRelativeResize="0"/>
          <p:nvPr/>
        </p:nvPicPr>
        <p:blipFill>
          <a:blip r:embed="rId4">
            <a:alphaModFix/>
          </a:blip>
          <a:stretch>
            <a:fillRect/>
          </a:stretch>
        </p:blipFill>
        <p:spPr>
          <a:xfrm>
            <a:off x="1276350" y="2242900"/>
            <a:ext cx="4079875" cy="4079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descr="A screenshot of a computer&#10;&#10;Description automatically generated" id="157" name="Google Shape;157;g340d34f23d1_0_79"/>
          <p:cNvPicPr preferRelativeResize="0"/>
          <p:nvPr/>
        </p:nvPicPr>
        <p:blipFill rotWithShape="1">
          <a:blip r:embed="rId3">
            <a:alphaModFix/>
          </a:blip>
          <a:srcRect b="0" l="0" r="0" t="0"/>
          <a:stretch/>
        </p:blipFill>
        <p:spPr>
          <a:xfrm>
            <a:off x="-680425" y="-274550"/>
            <a:ext cx="15035702" cy="8457575"/>
          </a:xfrm>
          <a:prstGeom prst="rect">
            <a:avLst/>
          </a:prstGeom>
          <a:noFill/>
          <a:ln>
            <a:noFill/>
          </a:ln>
        </p:spPr>
      </p:pic>
      <p:sp>
        <p:nvSpPr>
          <p:cNvPr id="158" name="Google Shape;158;g340d34f23d1_0_79"/>
          <p:cNvSpPr txBox="1"/>
          <p:nvPr/>
        </p:nvSpPr>
        <p:spPr>
          <a:xfrm>
            <a:off x="1280128" y="599741"/>
            <a:ext cx="60945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A08EF1"/>
                </a:solidFill>
                <a:latin typeface="Arial"/>
                <a:ea typeface="Arial"/>
                <a:cs typeface="Arial"/>
                <a:sym typeface="Arial"/>
              </a:rPr>
              <a:t>Metodología</a:t>
            </a:r>
            <a:endParaRPr/>
          </a:p>
          <a:p>
            <a:pPr indent="0" lvl="0" marL="0" marR="0" rtl="0" algn="l">
              <a:spcBef>
                <a:spcPts val="0"/>
              </a:spcBef>
              <a:spcAft>
                <a:spcPts val="0"/>
              </a:spcAft>
              <a:buNone/>
            </a:pPr>
            <a:r>
              <a:t/>
            </a:r>
            <a:endParaRPr b="1" sz="1800">
              <a:solidFill>
                <a:srgbClr val="A08EF1"/>
              </a:solidFill>
              <a:latin typeface="Arial"/>
              <a:ea typeface="Arial"/>
              <a:cs typeface="Arial"/>
              <a:sym typeface="Arial"/>
            </a:endParaRPr>
          </a:p>
          <a:p>
            <a:pPr indent="0" lvl="0" marL="0" marR="0" rtl="0" algn="l">
              <a:spcBef>
                <a:spcPts val="0"/>
              </a:spcBef>
              <a:spcAft>
                <a:spcPts val="0"/>
              </a:spcAft>
              <a:buNone/>
            </a:pPr>
            <a:r>
              <a:t/>
            </a:r>
            <a:endParaRPr sz="1800">
              <a:solidFill>
                <a:srgbClr val="A08EF1"/>
              </a:solidFill>
              <a:latin typeface="Calibri"/>
              <a:ea typeface="Calibri"/>
              <a:cs typeface="Calibri"/>
              <a:sym typeface="Calibri"/>
            </a:endParaRPr>
          </a:p>
        </p:txBody>
      </p:sp>
      <p:pic>
        <p:nvPicPr>
          <p:cNvPr id="159" name="Google Shape;159;g340d34f23d1_0_79"/>
          <p:cNvPicPr preferRelativeResize="0"/>
          <p:nvPr/>
        </p:nvPicPr>
        <p:blipFill rotWithShape="1">
          <a:blip r:embed="rId4">
            <a:alphaModFix/>
          </a:blip>
          <a:srcRect b="12172" l="16878" r="13691" t="0"/>
          <a:stretch/>
        </p:blipFill>
        <p:spPr>
          <a:xfrm>
            <a:off x="1754500" y="1643825"/>
            <a:ext cx="2437650" cy="3570350"/>
          </a:xfrm>
          <a:prstGeom prst="rect">
            <a:avLst/>
          </a:prstGeom>
          <a:noFill/>
          <a:ln>
            <a:noFill/>
          </a:ln>
        </p:spPr>
      </p:pic>
      <p:pic>
        <p:nvPicPr>
          <p:cNvPr id="160" name="Google Shape;160;g340d34f23d1_0_79"/>
          <p:cNvPicPr preferRelativeResize="0"/>
          <p:nvPr/>
        </p:nvPicPr>
        <p:blipFill rotWithShape="1">
          <a:blip r:embed="rId5">
            <a:alphaModFix/>
          </a:blip>
          <a:srcRect b="0" l="0" r="0" t="2534"/>
          <a:stretch/>
        </p:blipFill>
        <p:spPr>
          <a:xfrm>
            <a:off x="4256150" y="719675"/>
            <a:ext cx="5162550" cy="5607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LINDO LINDO">
      <a:dk1>
        <a:srgbClr val="000000"/>
      </a:dk1>
      <a:lt1>
        <a:srgbClr val="FFFFFF"/>
      </a:lt1>
      <a:dk2>
        <a:srgbClr val="142F50"/>
      </a:dk2>
      <a:lt2>
        <a:srgbClr val="F9F8F3"/>
      </a:lt2>
      <a:accent1>
        <a:srgbClr val="38A4D4"/>
      </a:accent1>
      <a:accent2>
        <a:srgbClr val="F6F25C"/>
      </a:accent2>
      <a:accent3>
        <a:srgbClr val="FCA810"/>
      </a:accent3>
      <a:accent4>
        <a:srgbClr val="EF255F"/>
      </a:accent4>
      <a:accent5>
        <a:srgbClr val="22B183"/>
      </a:accent5>
      <a:accent6>
        <a:srgbClr val="8C54B6"/>
      </a:accent6>
      <a:hlink>
        <a:srgbClr val="39BCD2"/>
      </a:hlink>
      <a:folHlink>
        <a:srgbClr val="8963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2024-01-29T20:34:43Z</dcterms:created>
  <dc:creator>Ana Maria Salazar</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D82F9886-3FD5-42EB-B509-1BFBAE8A1A25</vt:lpwstr>
  </property>
  <property fmtid="{D5CDD505-2E9C-101B-9397-08002B2CF9AE}" pid="3" name="ArticulatePath">
    <vt:lpwstr>Semana1_Videoclase_empaquesyembalajes_V3_David</vt:lpwstr>
  </property>
</Properties>
</file>